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3" r:id="rId4"/>
    <p:sldId id="262" r:id="rId5"/>
    <p:sldId id="264" r:id="rId6"/>
    <p:sldId id="271" r:id="rId7"/>
    <p:sldId id="272" r:id="rId8"/>
    <p:sldId id="290" r:id="rId9"/>
    <p:sldId id="284" r:id="rId10"/>
    <p:sldId id="286" r:id="rId11"/>
    <p:sldId id="287" r:id="rId12"/>
    <p:sldId id="288" r:id="rId13"/>
    <p:sldId id="285" r:id="rId14"/>
    <p:sldId id="289" r:id="rId15"/>
    <p:sldId id="278" r:id="rId16"/>
    <p:sldId id="273" r:id="rId17"/>
    <p:sldId id="281" r:id="rId18"/>
    <p:sldId id="293" r:id="rId19"/>
    <p:sldId id="299" r:id="rId20"/>
    <p:sldId id="300" r:id="rId21"/>
    <p:sldId id="301" r:id="rId22"/>
    <p:sldId id="302" r:id="rId23"/>
    <p:sldId id="303" r:id="rId24"/>
    <p:sldId id="304" r:id="rId25"/>
    <p:sldId id="305" r:id="rId26"/>
    <p:sldId id="306" r:id="rId27"/>
    <p:sldId id="294" r:id="rId28"/>
    <p:sldId id="307" r:id="rId29"/>
    <p:sldId id="295" r:id="rId30"/>
    <p:sldId id="308" r:id="rId31"/>
    <p:sldId id="296" r:id="rId32"/>
    <p:sldId id="309" r:id="rId33"/>
    <p:sldId id="297" r:id="rId34"/>
    <p:sldId id="310" r:id="rId35"/>
    <p:sldId id="283"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93" autoAdjust="0"/>
    <p:restoredTop sz="94660"/>
  </p:normalViewPr>
  <p:slideViewPr>
    <p:cSldViewPr snapToGrid="0" showGuides="1">
      <p:cViewPr varScale="1">
        <p:scale>
          <a:sx n="69" d="100"/>
          <a:sy n="69" d="100"/>
        </p:scale>
        <p:origin x="384"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smtClean="0"/>
              <a:t>Haga clic para editar el estilo de subtítulo del patrón</a:t>
            </a:r>
            <a:endParaRPr lang="en-US" dirty="0"/>
          </a:p>
        </p:txBody>
      </p:sp>
      <p:sp>
        <p:nvSpPr>
          <p:cNvPr id="4" name="Date Placeholder 3"/>
          <p:cNvSpPr>
            <a:spLocks noGrp="1"/>
          </p:cNvSpPr>
          <p:nvPr>
            <p:ph type="dt" sz="half" idx="10"/>
          </p:nvPr>
        </p:nvSpPr>
        <p:spPr/>
        <p:txBody>
          <a:bodyPr/>
          <a:lstStyle/>
          <a:p>
            <a:fld id="{AF395B52-EE90-44E3-AB30-00BEC495889B}" type="datetimeFigureOut">
              <a:rPr lang="es-CL" smtClean="0"/>
              <a:t>21-07-2023</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93D4600A-E09A-4AFC-88B4-5C56DD4DB908}" type="slidenum">
              <a:rPr lang="es-CL" smtClean="0"/>
              <a:t>‹Nº›</a:t>
            </a:fld>
            <a:endParaRPr lang="es-CL"/>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51576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AF395B52-EE90-44E3-AB30-00BEC495889B}" type="datetimeFigureOut">
              <a:rPr lang="es-CL" smtClean="0"/>
              <a:t>21-07-2023</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93D4600A-E09A-4AFC-88B4-5C56DD4DB908}" type="slidenum">
              <a:rPr lang="es-CL" smtClean="0"/>
              <a:t>‹Nº›</a:t>
            </a:fld>
            <a:endParaRPr lang="es-CL"/>
          </a:p>
        </p:txBody>
      </p:sp>
    </p:spTree>
    <p:extLst>
      <p:ext uri="{BB962C8B-B14F-4D97-AF65-F5344CB8AC3E}">
        <p14:creationId xmlns:p14="http://schemas.microsoft.com/office/powerpoint/2010/main" val="106709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AF395B52-EE90-44E3-AB30-00BEC495889B}" type="datetimeFigureOut">
              <a:rPr lang="es-CL" smtClean="0"/>
              <a:t>21-07-2023</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93D4600A-E09A-4AFC-88B4-5C56DD4DB908}" type="slidenum">
              <a:rPr lang="es-CL" smtClean="0"/>
              <a:t>‹Nº›</a:t>
            </a:fld>
            <a:endParaRPr lang="es-CL"/>
          </a:p>
        </p:txBody>
      </p:sp>
    </p:spTree>
    <p:extLst>
      <p:ext uri="{BB962C8B-B14F-4D97-AF65-F5344CB8AC3E}">
        <p14:creationId xmlns:p14="http://schemas.microsoft.com/office/powerpoint/2010/main" val="38927571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AF395B52-EE90-44E3-AB30-00BEC495889B}" type="datetimeFigureOut">
              <a:rPr lang="es-CL" smtClean="0"/>
              <a:t>21-07-2023</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93D4600A-E09A-4AFC-88B4-5C56DD4DB908}" type="slidenum">
              <a:rPr lang="es-CL" smtClean="0"/>
              <a:t>‹Nº›</a:t>
            </a:fld>
            <a:endParaRPr lang="es-CL"/>
          </a:p>
        </p:txBody>
      </p:sp>
    </p:spTree>
    <p:extLst>
      <p:ext uri="{BB962C8B-B14F-4D97-AF65-F5344CB8AC3E}">
        <p14:creationId xmlns:p14="http://schemas.microsoft.com/office/powerpoint/2010/main" val="17522515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AF395B52-EE90-44E3-AB30-00BEC495889B}" type="datetimeFigureOut">
              <a:rPr lang="es-CL" smtClean="0"/>
              <a:t>21-07-2023</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93D4600A-E09A-4AFC-88B4-5C56DD4DB908}" type="slidenum">
              <a:rPr lang="es-CL" smtClean="0"/>
              <a:t>‹Nº›</a:t>
            </a:fld>
            <a:endParaRPr lang="es-CL"/>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002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AF395B52-EE90-44E3-AB30-00BEC495889B}" type="datetimeFigureOut">
              <a:rPr lang="es-CL" smtClean="0"/>
              <a:t>21-07-2023</a:t>
            </a:fld>
            <a:endParaRPr lang="es-CL"/>
          </a:p>
        </p:txBody>
      </p:sp>
      <p:sp>
        <p:nvSpPr>
          <p:cNvPr id="6" name="Footer Placeholder 5"/>
          <p:cNvSpPr>
            <a:spLocks noGrp="1"/>
          </p:cNvSpPr>
          <p:nvPr>
            <p:ph type="ftr" sz="quarter" idx="11"/>
          </p:nvPr>
        </p:nvSpPr>
        <p:spPr/>
        <p:txBody>
          <a:bodyPr/>
          <a:lstStyle/>
          <a:p>
            <a:endParaRPr lang="es-CL"/>
          </a:p>
        </p:txBody>
      </p:sp>
      <p:sp>
        <p:nvSpPr>
          <p:cNvPr id="7" name="Slide Number Placeholder 6"/>
          <p:cNvSpPr>
            <a:spLocks noGrp="1"/>
          </p:cNvSpPr>
          <p:nvPr>
            <p:ph type="sldNum" sz="quarter" idx="12"/>
          </p:nvPr>
        </p:nvSpPr>
        <p:spPr/>
        <p:txBody>
          <a:bodyPr/>
          <a:lstStyle/>
          <a:p>
            <a:fld id="{93D4600A-E09A-4AFC-88B4-5C56DD4DB908}" type="slidenum">
              <a:rPr lang="es-CL" smtClean="0"/>
              <a:t>‹Nº›</a:t>
            </a:fld>
            <a:endParaRPr lang="es-CL"/>
          </a:p>
        </p:txBody>
      </p:sp>
    </p:spTree>
    <p:extLst>
      <p:ext uri="{BB962C8B-B14F-4D97-AF65-F5344CB8AC3E}">
        <p14:creationId xmlns:p14="http://schemas.microsoft.com/office/powerpoint/2010/main" val="33607536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AF395B52-EE90-44E3-AB30-00BEC495889B}" type="datetimeFigureOut">
              <a:rPr lang="es-CL" smtClean="0"/>
              <a:t>21-07-2023</a:t>
            </a:fld>
            <a:endParaRPr lang="es-CL"/>
          </a:p>
        </p:txBody>
      </p:sp>
      <p:sp>
        <p:nvSpPr>
          <p:cNvPr id="8" name="Footer Placeholder 7"/>
          <p:cNvSpPr>
            <a:spLocks noGrp="1"/>
          </p:cNvSpPr>
          <p:nvPr>
            <p:ph type="ftr" sz="quarter" idx="11"/>
          </p:nvPr>
        </p:nvSpPr>
        <p:spPr/>
        <p:txBody>
          <a:bodyPr/>
          <a:lstStyle/>
          <a:p>
            <a:endParaRPr lang="es-CL"/>
          </a:p>
        </p:txBody>
      </p:sp>
      <p:sp>
        <p:nvSpPr>
          <p:cNvPr id="9" name="Slide Number Placeholder 8"/>
          <p:cNvSpPr>
            <a:spLocks noGrp="1"/>
          </p:cNvSpPr>
          <p:nvPr>
            <p:ph type="sldNum" sz="quarter" idx="12"/>
          </p:nvPr>
        </p:nvSpPr>
        <p:spPr/>
        <p:txBody>
          <a:bodyPr/>
          <a:lstStyle/>
          <a:p>
            <a:fld id="{93D4600A-E09A-4AFC-88B4-5C56DD4DB908}" type="slidenum">
              <a:rPr lang="es-CL" smtClean="0"/>
              <a:t>‹Nº›</a:t>
            </a:fld>
            <a:endParaRPr lang="es-CL"/>
          </a:p>
        </p:txBody>
      </p:sp>
    </p:spTree>
    <p:extLst>
      <p:ext uri="{BB962C8B-B14F-4D97-AF65-F5344CB8AC3E}">
        <p14:creationId xmlns:p14="http://schemas.microsoft.com/office/powerpoint/2010/main" val="18958099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AF395B52-EE90-44E3-AB30-00BEC495889B}" type="datetimeFigureOut">
              <a:rPr lang="es-CL" smtClean="0"/>
              <a:t>21-07-2023</a:t>
            </a:fld>
            <a:endParaRPr lang="es-CL"/>
          </a:p>
        </p:txBody>
      </p:sp>
      <p:sp>
        <p:nvSpPr>
          <p:cNvPr id="4" name="Footer Placeholder 3"/>
          <p:cNvSpPr>
            <a:spLocks noGrp="1"/>
          </p:cNvSpPr>
          <p:nvPr>
            <p:ph type="ftr" sz="quarter" idx="11"/>
          </p:nvPr>
        </p:nvSpPr>
        <p:spPr/>
        <p:txBody>
          <a:bodyPr/>
          <a:lstStyle/>
          <a:p>
            <a:endParaRPr lang="es-CL"/>
          </a:p>
        </p:txBody>
      </p:sp>
      <p:sp>
        <p:nvSpPr>
          <p:cNvPr id="5" name="Slide Number Placeholder 4"/>
          <p:cNvSpPr>
            <a:spLocks noGrp="1"/>
          </p:cNvSpPr>
          <p:nvPr>
            <p:ph type="sldNum" sz="quarter" idx="12"/>
          </p:nvPr>
        </p:nvSpPr>
        <p:spPr/>
        <p:txBody>
          <a:bodyPr/>
          <a:lstStyle/>
          <a:p>
            <a:fld id="{93D4600A-E09A-4AFC-88B4-5C56DD4DB908}" type="slidenum">
              <a:rPr lang="es-CL" smtClean="0"/>
              <a:t>‹Nº›</a:t>
            </a:fld>
            <a:endParaRPr lang="es-CL"/>
          </a:p>
        </p:txBody>
      </p:sp>
    </p:spTree>
    <p:extLst>
      <p:ext uri="{BB962C8B-B14F-4D97-AF65-F5344CB8AC3E}">
        <p14:creationId xmlns:p14="http://schemas.microsoft.com/office/powerpoint/2010/main" val="5278264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AF395B52-EE90-44E3-AB30-00BEC495889B}" type="datetimeFigureOut">
              <a:rPr lang="es-CL" smtClean="0"/>
              <a:t>21-07-2023</a:t>
            </a:fld>
            <a:endParaRPr lang="es-CL"/>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s-CL"/>
          </a:p>
        </p:txBody>
      </p:sp>
      <p:sp>
        <p:nvSpPr>
          <p:cNvPr id="9" name="Slide Number Placeholder 8"/>
          <p:cNvSpPr>
            <a:spLocks noGrp="1"/>
          </p:cNvSpPr>
          <p:nvPr>
            <p:ph type="sldNum" sz="quarter" idx="12"/>
          </p:nvPr>
        </p:nvSpPr>
        <p:spPr/>
        <p:txBody>
          <a:bodyPr/>
          <a:lstStyle/>
          <a:p>
            <a:fld id="{93D4600A-E09A-4AFC-88B4-5C56DD4DB908}" type="slidenum">
              <a:rPr lang="es-CL" smtClean="0"/>
              <a:t>‹Nº›</a:t>
            </a:fld>
            <a:endParaRPr lang="es-CL"/>
          </a:p>
        </p:txBody>
      </p:sp>
    </p:spTree>
    <p:extLst>
      <p:ext uri="{BB962C8B-B14F-4D97-AF65-F5344CB8AC3E}">
        <p14:creationId xmlns:p14="http://schemas.microsoft.com/office/powerpoint/2010/main" val="35601960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AF395B52-EE90-44E3-AB30-00BEC495889B}" type="datetimeFigureOut">
              <a:rPr lang="es-CL" smtClean="0"/>
              <a:t>21-07-2023</a:t>
            </a:fld>
            <a:endParaRPr lang="es-CL"/>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s-CL"/>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3D4600A-E09A-4AFC-88B4-5C56DD4DB908}" type="slidenum">
              <a:rPr lang="es-CL" smtClean="0"/>
              <a:t>‹Nº›</a:t>
            </a:fld>
            <a:endParaRPr lang="es-CL"/>
          </a:p>
        </p:txBody>
      </p:sp>
    </p:spTree>
    <p:extLst>
      <p:ext uri="{BB962C8B-B14F-4D97-AF65-F5344CB8AC3E}">
        <p14:creationId xmlns:p14="http://schemas.microsoft.com/office/powerpoint/2010/main" val="21965257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AF395B52-EE90-44E3-AB30-00BEC495889B}" type="datetimeFigureOut">
              <a:rPr lang="es-CL" smtClean="0"/>
              <a:t>21-07-2023</a:t>
            </a:fld>
            <a:endParaRPr lang="es-CL"/>
          </a:p>
        </p:txBody>
      </p:sp>
      <p:sp>
        <p:nvSpPr>
          <p:cNvPr id="6" name="Footer Placeholder 5"/>
          <p:cNvSpPr>
            <a:spLocks noGrp="1"/>
          </p:cNvSpPr>
          <p:nvPr>
            <p:ph type="ftr" sz="quarter" idx="11"/>
          </p:nvPr>
        </p:nvSpPr>
        <p:spPr/>
        <p:txBody>
          <a:bodyPr/>
          <a:lstStyle/>
          <a:p>
            <a:endParaRPr lang="es-CL"/>
          </a:p>
        </p:txBody>
      </p:sp>
      <p:sp>
        <p:nvSpPr>
          <p:cNvPr id="7" name="Slide Number Placeholder 6"/>
          <p:cNvSpPr>
            <a:spLocks noGrp="1"/>
          </p:cNvSpPr>
          <p:nvPr>
            <p:ph type="sldNum" sz="quarter" idx="12"/>
          </p:nvPr>
        </p:nvSpPr>
        <p:spPr/>
        <p:txBody>
          <a:bodyPr/>
          <a:lstStyle/>
          <a:p>
            <a:fld id="{93D4600A-E09A-4AFC-88B4-5C56DD4DB908}" type="slidenum">
              <a:rPr lang="es-CL" smtClean="0"/>
              <a:t>‹Nº›</a:t>
            </a:fld>
            <a:endParaRPr lang="es-CL"/>
          </a:p>
        </p:txBody>
      </p:sp>
    </p:spTree>
    <p:extLst>
      <p:ext uri="{BB962C8B-B14F-4D97-AF65-F5344CB8AC3E}">
        <p14:creationId xmlns:p14="http://schemas.microsoft.com/office/powerpoint/2010/main" val="28315400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AF395B52-EE90-44E3-AB30-00BEC495889B}" type="datetimeFigureOut">
              <a:rPr lang="es-CL" smtClean="0"/>
              <a:t>21-07-2023</a:t>
            </a:fld>
            <a:endParaRPr lang="es-CL"/>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s-CL"/>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3D4600A-E09A-4AFC-88B4-5C56DD4DB908}" type="slidenum">
              <a:rPr lang="es-CL" smtClean="0"/>
              <a:t>‹Nº›</a:t>
            </a:fld>
            <a:endParaRPr lang="es-CL"/>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973005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hyperlink" Target="https://datascientest.com/es/sql-vs-nosql-diferencias-usos-ventajas-y-inconvenientes"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learn.microsoft.com/es-es/power-bi/transform-model/desktop-create-and-manage-relationships" TargetMode="External"/><Relationship Id="rId2" Type="http://schemas.openxmlformats.org/officeDocument/2006/relationships/hyperlink" Target="https://docs.microsoft.com/es-mx/power-bi/consumer/end-user-reading-view"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powerbi.microsoft.com/es-es/downloads/"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hyperlink" Target="https://docs.microsoft.com/es-mx/power-bi/consumer/end-user-dashboards" TargetMode="External"/><Relationship Id="rId7" Type="http://schemas.openxmlformats.org/officeDocument/2006/relationships/image" Target="../media/image6.png"/><Relationship Id="rId2" Type="http://schemas.openxmlformats.org/officeDocument/2006/relationships/hyperlink" Target="https://docs.microsoft.com/es-mx/power-bi/consumer/end-user-visualizations" TargetMode="Externa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hyperlink" Target="https://docs.microsoft.com/es-mx/power-bi/consumer/end-user-reports" TargetMode="External"/><Relationship Id="rId9"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ES" dirty="0" smtClean="0"/>
              <a:t>CURSO</a:t>
            </a:r>
            <a:br>
              <a:rPr lang="es-ES" dirty="0" smtClean="0"/>
            </a:br>
            <a:r>
              <a:rPr lang="es-CL" dirty="0"/>
              <a:t>Análisis de datos</a:t>
            </a:r>
          </a:p>
        </p:txBody>
      </p:sp>
      <p:sp>
        <p:nvSpPr>
          <p:cNvPr id="3" name="Subtítulo 2"/>
          <p:cNvSpPr>
            <a:spLocks noGrp="1"/>
          </p:cNvSpPr>
          <p:nvPr>
            <p:ph type="subTitle" idx="1"/>
          </p:nvPr>
        </p:nvSpPr>
        <p:spPr/>
        <p:txBody>
          <a:bodyPr>
            <a:normAutofit fontScale="70000" lnSpcReduction="20000"/>
          </a:bodyPr>
          <a:lstStyle/>
          <a:p>
            <a:r>
              <a:rPr lang="es-ES" dirty="0" smtClean="0"/>
              <a:t>Vivian fierro</a:t>
            </a:r>
          </a:p>
          <a:p>
            <a:r>
              <a:rPr lang="es-ES" sz="1400" dirty="0" smtClean="0"/>
              <a:t>Ingeniero comercial</a:t>
            </a:r>
          </a:p>
          <a:p>
            <a:r>
              <a:rPr lang="es-ES" sz="1400" dirty="0" smtClean="0"/>
              <a:t>Magister en estadística aplicada</a:t>
            </a:r>
          </a:p>
          <a:p>
            <a:r>
              <a:rPr lang="es-ES" sz="1400" dirty="0" smtClean="0"/>
              <a:t>Magister en ciencia de datos – diplomado en ciencia de datos</a:t>
            </a:r>
            <a:endParaRPr lang="es-CL" sz="1400" dirty="0"/>
          </a:p>
        </p:txBody>
      </p:sp>
    </p:spTree>
    <p:extLst>
      <p:ext uri="{BB962C8B-B14F-4D97-AF65-F5344CB8AC3E}">
        <p14:creationId xmlns:p14="http://schemas.microsoft.com/office/powerpoint/2010/main" val="2796420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4294967295"/>
          </p:nvPr>
        </p:nvSpPr>
        <p:spPr>
          <a:xfrm>
            <a:off x="1066800" y="549726"/>
            <a:ext cx="10058400" cy="5769187"/>
          </a:xfrm>
        </p:spPr>
        <p:txBody>
          <a:bodyPr>
            <a:normAutofit/>
          </a:bodyPr>
          <a:lstStyle/>
          <a:p>
            <a:pPr algn="just"/>
            <a:r>
              <a:rPr lang="es-ES" b="1" dirty="0"/>
              <a:t>Fase 1: </a:t>
            </a:r>
            <a:r>
              <a:rPr lang="es-ES" b="1" dirty="0" err="1"/>
              <a:t>Extract</a:t>
            </a:r>
            <a:endParaRPr lang="es-ES" b="1" dirty="0"/>
          </a:p>
          <a:p>
            <a:pPr algn="just"/>
            <a:r>
              <a:rPr lang="es-ES" dirty="0"/>
              <a:t>En esta primera fase del proceso, es cuando nos importamos el conjunto de datos que se quiere analizar. A nivel práctico, debemos pasar toda esa información que se encuentra en un entorno de captación de datos a un entorno que se base en el análisis de este. Por ejemplo, podemos extraer los datos de un ERP o un CRM para analizar el comportamiento de nuestros clientes o cualquier proceso empresarial interno.</a:t>
            </a:r>
          </a:p>
          <a:p>
            <a:pPr algn="just"/>
            <a:r>
              <a:rPr lang="es-ES" dirty="0"/>
              <a:t>¿Tenemos que importarnos los datos de una única fuente? Como hemos introducido en el artículo, la respuesta es no. Este proceso nos permite importar información de múltiples fuentes de datos para unificarla a un mismo modelo y poder crear relaciones.</a:t>
            </a:r>
          </a:p>
          <a:p>
            <a:pPr algn="just"/>
            <a:r>
              <a:rPr lang="es-ES" dirty="0"/>
              <a:t> </a:t>
            </a:r>
          </a:p>
        </p:txBody>
      </p:sp>
      <p:pic>
        <p:nvPicPr>
          <p:cNvPr id="3074" name="Picture 2" descr="Obtener Datos"/>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096000" y="3566612"/>
            <a:ext cx="5312141" cy="26746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4722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4294967295"/>
          </p:nvPr>
        </p:nvSpPr>
        <p:spPr>
          <a:xfrm>
            <a:off x="1066800" y="549726"/>
            <a:ext cx="10058400" cy="5769187"/>
          </a:xfrm>
        </p:spPr>
        <p:txBody>
          <a:bodyPr>
            <a:normAutofit/>
          </a:bodyPr>
          <a:lstStyle/>
          <a:p>
            <a:pPr algn="just"/>
            <a:r>
              <a:rPr lang="es-ES" b="1" dirty="0" smtClean="0"/>
              <a:t>Fase </a:t>
            </a:r>
            <a:r>
              <a:rPr lang="es-ES" b="1" dirty="0"/>
              <a:t>2: </a:t>
            </a:r>
            <a:r>
              <a:rPr lang="es-ES" b="1" dirty="0" err="1"/>
              <a:t>Transform</a:t>
            </a:r>
            <a:endParaRPr lang="es-ES" b="1" dirty="0"/>
          </a:p>
          <a:p>
            <a:pPr algn="just"/>
            <a:r>
              <a:rPr lang="es-ES" dirty="0"/>
              <a:t>Cuando nos importamos los datos en la primera fase, lo más probable es que estos no estén “limpios”. Es decir, no se encuentran en estado de ser analizados ya que están desorganizados.</a:t>
            </a:r>
          </a:p>
          <a:p>
            <a:pPr algn="just"/>
            <a:r>
              <a:rPr lang="es-ES" dirty="0"/>
              <a:t>En esta segunda fase del proceso es cuando podemos transformar estos datos y modelarlos con el fin de dejarlos listos para un posterior análisis. Básicamente podremos transformar el formato de los datos, reemplazar o eliminar aquellos valores erróneos, generar nuevas columnas, crear campos calculados y muchas más acciones.</a:t>
            </a:r>
          </a:p>
          <a:p>
            <a:pPr algn="just"/>
            <a:r>
              <a:rPr lang="es-ES" dirty="0"/>
              <a:t> </a:t>
            </a:r>
          </a:p>
        </p:txBody>
      </p:sp>
      <p:pic>
        <p:nvPicPr>
          <p:cNvPr id="4098" name="Picture 2" descr="Editor de Power Query"/>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408762" y="3126135"/>
            <a:ext cx="5998510" cy="3020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1692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4294967295"/>
          </p:nvPr>
        </p:nvSpPr>
        <p:spPr>
          <a:xfrm>
            <a:off x="1066800" y="549726"/>
            <a:ext cx="10058400" cy="5769187"/>
          </a:xfrm>
        </p:spPr>
        <p:txBody>
          <a:bodyPr>
            <a:normAutofit/>
          </a:bodyPr>
          <a:lstStyle/>
          <a:p>
            <a:pPr algn="just"/>
            <a:r>
              <a:rPr lang="es-ES" b="1" dirty="0" smtClean="0"/>
              <a:t>Fase </a:t>
            </a:r>
            <a:r>
              <a:rPr lang="es-ES" b="1" dirty="0"/>
              <a:t>3: Load</a:t>
            </a:r>
          </a:p>
          <a:p>
            <a:pPr algn="just"/>
            <a:r>
              <a:rPr lang="es-ES" dirty="0"/>
              <a:t>En esta última fase ya es cuando cargamos los datos a un modelo para poder trabajar sobre ellos y empezar a visualizar su comportamiento. Eso no significa que, si lo necesitáramos, no pudiéramos volver al paso anterior. Es decir, normalmente podemos transformar nuestros datos en el momento en que queramos</a:t>
            </a:r>
            <a:r>
              <a:rPr lang="es-ES" dirty="0" smtClean="0"/>
              <a:t>.</a:t>
            </a:r>
            <a:endParaRPr lang="es-ES" dirty="0"/>
          </a:p>
        </p:txBody>
      </p:sp>
      <p:pic>
        <p:nvPicPr>
          <p:cNvPr id="5122" name="Picture 2" descr="Cargar Datos"/>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303532" y="2347546"/>
            <a:ext cx="7307623" cy="39020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52880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L" altLang="es-CL" dirty="0">
                <a:solidFill>
                  <a:srgbClr val="000000"/>
                </a:solidFill>
                <a:cs typeface="Arial" panose="020B0604020202020204" pitchFamily="34" charset="0"/>
              </a:rPr>
              <a:t>Lenguaje DAX</a:t>
            </a:r>
            <a:endParaRPr lang="es-CL" dirty="0"/>
          </a:p>
        </p:txBody>
      </p:sp>
      <p:sp>
        <p:nvSpPr>
          <p:cNvPr id="3" name="Marcador de contenido 2"/>
          <p:cNvSpPr>
            <a:spLocks noGrp="1"/>
          </p:cNvSpPr>
          <p:nvPr>
            <p:ph idx="1"/>
          </p:nvPr>
        </p:nvSpPr>
        <p:spPr/>
        <p:txBody>
          <a:bodyPr>
            <a:normAutofit/>
          </a:bodyPr>
          <a:lstStyle/>
          <a:p>
            <a:pPr algn="just"/>
            <a:r>
              <a:rPr lang="es-ES" dirty="0" smtClean="0"/>
              <a:t>El </a:t>
            </a:r>
            <a:r>
              <a:rPr lang="es-ES" dirty="0"/>
              <a:t>lenguaje DAX (Data </a:t>
            </a:r>
            <a:r>
              <a:rPr lang="es-ES" dirty="0" err="1"/>
              <a:t>Analysis</a:t>
            </a:r>
            <a:r>
              <a:rPr lang="es-ES" dirty="0"/>
              <a:t> </a:t>
            </a:r>
            <a:r>
              <a:rPr lang="es-ES" dirty="0" err="1"/>
              <a:t>Expression</a:t>
            </a:r>
            <a:r>
              <a:rPr lang="es-ES" dirty="0"/>
              <a:t>) </a:t>
            </a:r>
            <a:r>
              <a:rPr lang="es-ES" b="1" dirty="0"/>
              <a:t>permite realizar tareas específicas de análisis de datos</a:t>
            </a:r>
            <a:r>
              <a:rPr lang="es-ES" dirty="0"/>
              <a:t> mediante códigos predefinidos. Se puede utilizar en </a:t>
            </a:r>
            <a:r>
              <a:rPr lang="es-ES" dirty="0" err="1"/>
              <a:t>Power</a:t>
            </a:r>
            <a:r>
              <a:rPr lang="es-ES" dirty="0"/>
              <a:t> BI, Microsoft </a:t>
            </a:r>
            <a:r>
              <a:rPr lang="es-ES" dirty="0">
                <a:hlinkClick r:id="rId2"/>
              </a:rPr>
              <a:t>SQL</a:t>
            </a:r>
            <a:r>
              <a:rPr lang="es-ES" dirty="0"/>
              <a:t> Server y Excel </a:t>
            </a:r>
            <a:r>
              <a:rPr lang="es-ES" dirty="0" err="1"/>
              <a:t>Power</a:t>
            </a:r>
            <a:r>
              <a:rPr lang="es-ES" dirty="0"/>
              <a:t> </a:t>
            </a:r>
            <a:r>
              <a:rPr lang="es-ES" dirty="0" err="1"/>
              <a:t>Pivot</a:t>
            </a:r>
            <a:r>
              <a:rPr lang="es-ES" dirty="0"/>
              <a:t>.</a:t>
            </a:r>
          </a:p>
          <a:p>
            <a:pPr algn="just"/>
            <a:r>
              <a:rPr lang="es-ES" dirty="0"/>
              <a:t>En total, la biblioteca DAX contiene más de 200 funciones, operadores y constantes para proporcionar </a:t>
            </a:r>
            <a:r>
              <a:rPr lang="es-ES" b="1" dirty="0"/>
              <a:t>una gran flexibilidad en materia de análisis de datos</a:t>
            </a:r>
            <a:r>
              <a:rPr lang="es-ES" dirty="0"/>
              <a:t>. Se añaden nuevas funciones con regularidad.</a:t>
            </a:r>
          </a:p>
          <a:p>
            <a:pPr algn="just"/>
            <a:r>
              <a:rPr lang="es-ES" dirty="0"/>
              <a:t>Aunque es bastante fácil crear informes a partir de los datos con </a:t>
            </a:r>
            <a:r>
              <a:rPr lang="es-ES" dirty="0" err="1"/>
              <a:t>Power</a:t>
            </a:r>
            <a:r>
              <a:rPr lang="es-ES" dirty="0"/>
              <a:t> BI, puede ser difícil para los análisis complejos. Por eso se utiliza DAX</a:t>
            </a:r>
            <a:r>
              <a:rPr lang="es-ES" dirty="0" smtClean="0"/>
              <a:t>.</a:t>
            </a:r>
          </a:p>
          <a:p>
            <a:pPr algn="just"/>
            <a:r>
              <a:rPr lang="es-ES" dirty="0" smtClean="0"/>
              <a:t>Ejemplo:</a:t>
            </a:r>
          </a:p>
          <a:p>
            <a:pPr algn="just"/>
            <a:r>
              <a:rPr lang="es-ES" dirty="0" smtClean="0"/>
              <a:t>Crear una nueva columna – luego, </a:t>
            </a:r>
            <a:r>
              <a:rPr lang="es-CL" b="1" dirty="0"/>
              <a:t>columna = TODAY</a:t>
            </a:r>
            <a:r>
              <a:rPr lang="es-CL" b="1" dirty="0" smtClean="0"/>
              <a:t>() </a:t>
            </a:r>
            <a:r>
              <a:rPr lang="es-CL" dirty="0" smtClean="0"/>
              <a:t>y aparecerá la fecha del día.</a:t>
            </a:r>
          </a:p>
          <a:p>
            <a:pPr algn="just"/>
            <a:r>
              <a:rPr lang="es-CL" dirty="0" smtClean="0"/>
              <a:t>Reflejando la sumatoria de las edades en </a:t>
            </a:r>
            <a:r>
              <a:rPr lang="es-CL" b="1" dirty="0" smtClean="0"/>
              <a:t>columna </a:t>
            </a:r>
            <a:r>
              <a:rPr lang="es-CL" b="1" dirty="0"/>
              <a:t>= SUM('REGION METROPOLITANA'[Edad])</a:t>
            </a:r>
          </a:p>
          <a:p>
            <a:pPr algn="just"/>
            <a:endParaRPr lang="es-CL" dirty="0"/>
          </a:p>
          <a:p>
            <a:pPr algn="just"/>
            <a:endParaRPr lang="es-ES" dirty="0"/>
          </a:p>
        </p:txBody>
      </p:sp>
    </p:spTree>
    <p:extLst>
      <p:ext uri="{BB962C8B-B14F-4D97-AF65-F5344CB8AC3E}">
        <p14:creationId xmlns:p14="http://schemas.microsoft.com/office/powerpoint/2010/main" val="24681500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L" altLang="es-CL" dirty="0">
                <a:solidFill>
                  <a:srgbClr val="000000"/>
                </a:solidFill>
                <a:cs typeface="Arial" panose="020B0604020202020204" pitchFamily="34" charset="0"/>
              </a:rPr>
              <a:t>Lenguaje DAX</a:t>
            </a:r>
            <a:endParaRPr lang="es-CL" dirty="0"/>
          </a:p>
        </p:txBody>
      </p:sp>
      <p:graphicFrame>
        <p:nvGraphicFramePr>
          <p:cNvPr id="4" name="Marcador de contenido 3"/>
          <p:cNvGraphicFramePr>
            <a:graphicFrameLocks noGrp="1"/>
          </p:cNvGraphicFramePr>
          <p:nvPr>
            <p:ph idx="1"/>
            <p:extLst>
              <p:ext uri="{D42A27DB-BD31-4B8C-83A1-F6EECF244321}">
                <p14:modId xmlns:p14="http://schemas.microsoft.com/office/powerpoint/2010/main" val="3292542753"/>
              </p:ext>
            </p:extLst>
          </p:nvPr>
        </p:nvGraphicFramePr>
        <p:xfrm>
          <a:off x="1553027" y="2303145"/>
          <a:ext cx="9231086" cy="1737360"/>
        </p:xfrm>
        <a:graphic>
          <a:graphicData uri="http://schemas.openxmlformats.org/drawingml/2006/table">
            <a:tbl>
              <a:tblPr/>
              <a:tblGrid>
                <a:gridCol w="2743202">
                  <a:extLst>
                    <a:ext uri="{9D8B030D-6E8A-4147-A177-3AD203B41FA5}">
                      <a16:colId xmlns:a16="http://schemas.microsoft.com/office/drawing/2014/main" val="2927851370"/>
                    </a:ext>
                  </a:extLst>
                </a:gridCol>
                <a:gridCol w="6487884">
                  <a:extLst>
                    <a:ext uri="{9D8B030D-6E8A-4147-A177-3AD203B41FA5}">
                      <a16:colId xmlns:a16="http://schemas.microsoft.com/office/drawing/2014/main" val="562081397"/>
                    </a:ext>
                  </a:extLst>
                </a:gridCol>
              </a:tblGrid>
              <a:tr h="0">
                <a:tc>
                  <a:txBody>
                    <a:bodyPr/>
                    <a:lstStyle/>
                    <a:p>
                      <a:pPr algn="l" fontAlgn="t"/>
                      <a:r>
                        <a:rPr lang="es-CL">
                          <a:effectLst/>
                        </a:rPr>
                        <a:t>Fórmula</a:t>
                      </a:r>
                    </a:p>
                  </a:txBody>
                  <a:tcPr>
                    <a:lnL>
                      <a:noFill/>
                    </a:lnL>
                    <a:lnR>
                      <a:noFill/>
                    </a:lnR>
                    <a:lnT>
                      <a:noFill/>
                    </a:lnT>
                    <a:lnB>
                      <a:noFill/>
                    </a:lnB>
                    <a:solidFill>
                      <a:srgbClr val="FFFFFF"/>
                    </a:solidFill>
                  </a:tcPr>
                </a:tc>
                <a:tc>
                  <a:txBody>
                    <a:bodyPr/>
                    <a:lstStyle/>
                    <a:p>
                      <a:pPr algn="l" fontAlgn="t"/>
                      <a:r>
                        <a:rPr lang="es-CL" dirty="0" smtClean="0">
                          <a:effectLst/>
                        </a:rPr>
                        <a:t>Definición</a:t>
                      </a:r>
                      <a:endParaRPr lang="es-CL" dirty="0">
                        <a:effectLst/>
                      </a:endParaRPr>
                    </a:p>
                  </a:txBody>
                  <a:tcPr>
                    <a:lnL>
                      <a:noFill/>
                    </a:lnL>
                    <a:lnR>
                      <a:noFill/>
                    </a:lnR>
                    <a:lnT>
                      <a:noFill/>
                    </a:lnT>
                    <a:lnB>
                      <a:noFill/>
                    </a:lnB>
                    <a:solidFill>
                      <a:srgbClr val="FFFFFF"/>
                    </a:solidFill>
                  </a:tcPr>
                </a:tc>
                <a:extLst>
                  <a:ext uri="{0D108BD9-81ED-4DB2-BD59-A6C34878D82A}">
                    <a16:rowId xmlns:a16="http://schemas.microsoft.com/office/drawing/2014/main" val="48334212"/>
                  </a:ext>
                </a:extLst>
              </a:tr>
              <a:tr h="0">
                <a:tc>
                  <a:txBody>
                    <a:bodyPr/>
                    <a:lstStyle/>
                    <a:p>
                      <a:pPr algn="l" fontAlgn="t"/>
                      <a:r>
                        <a:rPr lang="es-CL">
                          <a:effectLst/>
                        </a:rPr>
                        <a:t>= TODAY()</a:t>
                      </a:r>
                    </a:p>
                  </a:txBody>
                  <a:tcPr>
                    <a:lnL>
                      <a:noFill/>
                    </a:lnL>
                    <a:lnR>
                      <a:noFill/>
                    </a:lnR>
                    <a:lnT>
                      <a:noFill/>
                    </a:lnT>
                    <a:lnB>
                      <a:noFill/>
                    </a:lnB>
                    <a:solidFill>
                      <a:srgbClr val="FFFFFF"/>
                    </a:solidFill>
                  </a:tcPr>
                </a:tc>
                <a:tc>
                  <a:txBody>
                    <a:bodyPr/>
                    <a:lstStyle/>
                    <a:p>
                      <a:pPr algn="l" fontAlgn="t"/>
                      <a:r>
                        <a:rPr lang="es-ES" dirty="0">
                          <a:effectLst/>
                        </a:rPr>
                        <a:t>Inserta la fecha actual en cada fila de una columna calculada.</a:t>
                      </a:r>
                    </a:p>
                  </a:txBody>
                  <a:tcPr>
                    <a:lnL>
                      <a:noFill/>
                    </a:lnL>
                    <a:lnR>
                      <a:noFill/>
                    </a:lnR>
                    <a:lnT>
                      <a:noFill/>
                    </a:lnT>
                    <a:lnB>
                      <a:noFill/>
                    </a:lnB>
                    <a:solidFill>
                      <a:srgbClr val="FFFFFF"/>
                    </a:solidFill>
                  </a:tcPr>
                </a:tc>
                <a:extLst>
                  <a:ext uri="{0D108BD9-81ED-4DB2-BD59-A6C34878D82A}">
                    <a16:rowId xmlns:a16="http://schemas.microsoft.com/office/drawing/2014/main" val="3509850372"/>
                  </a:ext>
                </a:extLst>
              </a:tr>
              <a:tr h="0">
                <a:tc>
                  <a:txBody>
                    <a:bodyPr/>
                    <a:lstStyle/>
                    <a:p>
                      <a:pPr algn="l" fontAlgn="t"/>
                      <a:r>
                        <a:rPr lang="es-CL">
                          <a:effectLst/>
                        </a:rPr>
                        <a:t>= 3</a:t>
                      </a:r>
                    </a:p>
                  </a:txBody>
                  <a:tcPr>
                    <a:lnL>
                      <a:noFill/>
                    </a:lnL>
                    <a:lnR>
                      <a:noFill/>
                    </a:lnR>
                    <a:lnT>
                      <a:noFill/>
                    </a:lnT>
                    <a:lnB>
                      <a:noFill/>
                    </a:lnB>
                    <a:solidFill>
                      <a:srgbClr val="FFFFFF"/>
                    </a:solidFill>
                  </a:tcPr>
                </a:tc>
                <a:tc>
                  <a:txBody>
                    <a:bodyPr/>
                    <a:lstStyle/>
                    <a:p>
                      <a:pPr algn="l" fontAlgn="t"/>
                      <a:r>
                        <a:rPr lang="es-ES" dirty="0">
                          <a:effectLst/>
                        </a:rPr>
                        <a:t>Inserta el valor 3 en cada fila de una columna calculada.</a:t>
                      </a:r>
                    </a:p>
                  </a:txBody>
                  <a:tcPr>
                    <a:lnL>
                      <a:noFill/>
                    </a:lnL>
                    <a:lnR>
                      <a:noFill/>
                    </a:lnR>
                    <a:lnT>
                      <a:noFill/>
                    </a:lnT>
                    <a:lnB>
                      <a:noFill/>
                    </a:lnB>
                    <a:solidFill>
                      <a:srgbClr val="FFFFFF"/>
                    </a:solidFill>
                  </a:tcPr>
                </a:tc>
                <a:extLst>
                  <a:ext uri="{0D108BD9-81ED-4DB2-BD59-A6C34878D82A}">
                    <a16:rowId xmlns:a16="http://schemas.microsoft.com/office/drawing/2014/main" val="3716223188"/>
                  </a:ext>
                </a:extLst>
              </a:tr>
              <a:tr h="0">
                <a:tc>
                  <a:txBody>
                    <a:bodyPr/>
                    <a:lstStyle/>
                    <a:p>
                      <a:pPr algn="l" fontAlgn="t"/>
                      <a:r>
                        <a:rPr lang="es-CL">
                          <a:effectLst/>
                        </a:rPr>
                        <a:t>= [Column1] + [Column2]</a:t>
                      </a:r>
                    </a:p>
                  </a:txBody>
                  <a:tcPr>
                    <a:lnL>
                      <a:noFill/>
                    </a:lnL>
                    <a:lnR>
                      <a:noFill/>
                    </a:lnR>
                    <a:lnT>
                      <a:noFill/>
                    </a:lnT>
                    <a:lnB>
                      <a:noFill/>
                    </a:lnB>
                    <a:solidFill>
                      <a:srgbClr val="FFFFFF"/>
                    </a:solidFill>
                  </a:tcPr>
                </a:tc>
                <a:tc>
                  <a:txBody>
                    <a:bodyPr/>
                    <a:lstStyle/>
                    <a:p>
                      <a:pPr algn="l" fontAlgn="t"/>
                      <a:r>
                        <a:rPr lang="es-ES" dirty="0">
                          <a:effectLst/>
                        </a:rPr>
                        <a:t>Agrega los valores de la misma fila de [Column1] y [Column2] y coloca los resultados en la columna calculada de la misma fila.</a:t>
                      </a:r>
                    </a:p>
                  </a:txBody>
                  <a:tcPr>
                    <a:lnL>
                      <a:noFill/>
                    </a:lnL>
                    <a:lnR>
                      <a:noFill/>
                    </a:lnR>
                    <a:lnT>
                      <a:noFill/>
                    </a:lnT>
                    <a:lnB>
                      <a:noFill/>
                    </a:lnB>
                    <a:solidFill>
                      <a:srgbClr val="FFFFFF"/>
                    </a:solidFill>
                  </a:tcPr>
                </a:tc>
                <a:extLst>
                  <a:ext uri="{0D108BD9-81ED-4DB2-BD59-A6C34878D82A}">
                    <a16:rowId xmlns:a16="http://schemas.microsoft.com/office/drawing/2014/main" val="2035809408"/>
                  </a:ext>
                </a:extLst>
              </a:tr>
            </a:tbl>
          </a:graphicData>
        </a:graphic>
      </p:graphicFrame>
    </p:spTree>
    <p:extLst>
      <p:ext uri="{BB962C8B-B14F-4D97-AF65-F5344CB8AC3E}">
        <p14:creationId xmlns:p14="http://schemas.microsoft.com/office/powerpoint/2010/main" val="4688756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L" dirty="0" smtClean="0"/>
              <a:t>Visualizaciones</a:t>
            </a:r>
            <a:endParaRPr lang="es-CL" dirty="0"/>
          </a:p>
        </p:txBody>
      </p:sp>
      <p:sp>
        <p:nvSpPr>
          <p:cNvPr id="3" name="Marcador de contenido 2"/>
          <p:cNvSpPr>
            <a:spLocks noGrp="1"/>
          </p:cNvSpPr>
          <p:nvPr>
            <p:ph idx="1"/>
          </p:nvPr>
        </p:nvSpPr>
        <p:spPr/>
        <p:txBody>
          <a:bodyPr/>
          <a:lstStyle/>
          <a:p>
            <a:r>
              <a:rPr lang="es-ES" dirty="0"/>
              <a:t>Las visualizaciones (también conocidas como objetos visuales) muestran la información que </a:t>
            </a:r>
            <a:r>
              <a:rPr lang="es-ES" dirty="0" err="1"/>
              <a:t>Power</a:t>
            </a:r>
            <a:r>
              <a:rPr lang="es-ES" dirty="0"/>
              <a:t> BI descubre en los datos. Las visualizaciones facilitan la interpretación de la información, ya que el cerebro puede comprender una imagen más rápida de lo que puede comprender una hoja de cálculo de números.</a:t>
            </a:r>
          </a:p>
          <a:p>
            <a:r>
              <a:rPr lang="es-ES" dirty="0"/>
              <a:t>Algunas de las visualizaciones que encontrará en </a:t>
            </a:r>
            <a:r>
              <a:rPr lang="es-ES" dirty="0" err="1"/>
              <a:t>Power</a:t>
            </a:r>
            <a:r>
              <a:rPr lang="es-ES" dirty="0"/>
              <a:t> BI son: cascada, cinta de opciones, gráfico de rectángulos, circular, embudo, tarjeta, dispersión y medidor.</a:t>
            </a:r>
          </a:p>
          <a:p>
            <a:endParaRPr lang="es-CL" dirty="0"/>
          </a:p>
        </p:txBody>
      </p:sp>
      <p:pic>
        <p:nvPicPr>
          <p:cNvPr id="4" name="Imagen 3"/>
          <p:cNvPicPr>
            <a:picLocks noChangeAspect="1"/>
          </p:cNvPicPr>
          <p:nvPr/>
        </p:nvPicPr>
        <p:blipFill>
          <a:blip r:embed="rId2"/>
          <a:stretch>
            <a:fillRect/>
          </a:stretch>
        </p:blipFill>
        <p:spPr>
          <a:xfrm>
            <a:off x="2041263" y="3857414"/>
            <a:ext cx="7337868" cy="2481312"/>
          </a:xfrm>
          <a:prstGeom prst="rect">
            <a:avLst/>
          </a:prstGeom>
        </p:spPr>
      </p:pic>
    </p:spTree>
    <p:extLst>
      <p:ext uri="{BB962C8B-B14F-4D97-AF65-F5344CB8AC3E}">
        <p14:creationId xmlns:p14="http://schemas.microsoft.com/office/powerpoint/2010/main" val="22829814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L" dirty="0" smtClean="0"/>
              <a:t>Áreas de trabajo</a:t>
            </a:r>
            <a:endParaRPr lang="es-CL" dirty="0"/>
          </a:p>
        </p:txBody>
      </p:sp>
      <p:sp>
        <p:nvSpPr>
          <p:cNvPr id="3" name="Marcador de contenido 2"/>
          <p:cNvSpPr>
            <a:spLocks noGrp="1"/>
          </p:cNvSpPr>
          <p:nvPr>
            <p:ph idx="1"/>
          </p:nvPr>
        </p:nvSpPr>
        <p:spPr/>
        <p:txBody>
          <a:bodyPr/>
          <a:lstStyle/>
          <a:p>
            <a:pPr marL="363538" indent="-363538">
              <a:buFont typeface="Wingdings" panose="05000000000000000000" pitchFamily="2" charset="2"/>
              <a:buChar char="Ø"/>
            </a:pPr>
            <a:r>
              <a:rPr lang="es-CL" dirty="0"/>
              <a:t>Conjuntos de datos</a:t>
            </a:r>
          </a:p>
          <a:p>
            <a:pPr marL="363538" indent="-363538">
              <a:buFont typeface="Wingdings" panose="05000000000000000000" pitchFamily="2" charset="2"/>
              <a:buChar char="Ø"/>
            </a:pPr>
            <a:r>
              <a:rPr lang="es-CL" dirty="0"/>
              <a:t>Informes</a:t>
            </a:r>
          </a:p>
          <a:p>
            <a:pPr marL="363538" indent="-363538">
              <a:buFont typeface="Wingdings" panose="05000000000000000000" pitchFamily="2" charset="2"/>
              <a:buChar char="Ø"/>
            </a:pPr>
            <a:r>
              <a:rPr lang="es-CL" dirty="0"/>
              <a:t>Paneles</a:t>
            </a:r>
          </a:p>
          <a:p>
            <a:pPr marL="363538" indent="-363538">
              <a:buFont typeface="Wingdings" panose="05000000000000000000" pitchFamily="2" charset="2"/>
              <a:buChar char="Ø"/>
            </a:pPr>
            <a:r>
              <a:rPr lang="es-CL" dirty="0"/>
              <a:t>Visualizaciones</a:t>
            </a:r>
          </a:p>
          <a:p>
            <a:pPr marL="363538" indent="-363538">
              <a:buFont typeface="Wingdings" panose="05000000000000000000" pitchFamily="2" charset="2"/>
              <a:buChar char="Ø"/>
            </a:pPr>
            <a:r>
              <a:rPr lang="es-CL" dirty="0"/>
              <a:t>Aplicaciones</a:t>
            </a:r>
          </a:p>
          <a:p>
            <a:endParaRPr lang="es-CL" dirty="0"/>
          </a:p>
        </p:txBody>
      </p:sp>
      <p:pic>
        <p:nvPicPr>
          <p:cNvPr id="4" name="Picture 8" descr="Screenshot illustrating Power BI getting content from various sources and outputting a repor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32193" y="4761985"/>
            <a:ext cx="3837563" cy="1215483"/>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n 4"/>
          <p:cNvPicPr>
            <a:picLocks noChangeAspect="1"/>
          </p:cNvPicPr>
          <p:nvPr/>
        </p:nvPicPr>
        <p:blipFill>
          <a:blip r:embed="rId3"/>
          <a:stretch>
            <a:fillRect/>
          </a:stretch>
        </p:blipFill>
        <p:spPr>
          <a:xfrm>
            <a:off x="6367787" y="2499657"/>
            <a:ext cx="3850647" cy="2262328"/>
          </a:xfrm>
          <a:prstGeom prst="rect">
            <a:avLst/>
          </a:prstGeom>
        </p:spPr>
      </p:pic>
    </p:spTree>
    <p:extLst>
      <p:ext uri="{BB962C8B-B14F-4D97-AF65-F5344CB8AC3E}">
        <p14:creationId xmlns:p14="http://schemas.microsoft.com/office/powerpoint/2010/main" val="22522349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L" dirty="0" smtClean="0"/>
              <a:t>Acceso a </a:t>
            </a:r>
            <a:r>
              <a:rPr lang="es-CL" dirty="0" err="1" smtClean="0"/>
              <a:t>Power</a:t>
            </a:r>
            <a:r>
              <a:rPr lang="es-CL" dirty="0" smtClean="0"/>
              <a:t> BI</a:t>
            </a:r>
            <a:endParaRPr lang="es-CL" dirty="0"/>
          </a:p>
        </p:txBody>
      </p:sp>
      <p:sp>
        <p:nvSpPr>
          <p:cNvPr id="3" name="Marcador de contenido 2"/>
          <p:cNvSpPr>
            <a:spLocks noGrp="1"/>
          </p:cNvSpPr>
          <p:nvPr>
            <p:ph idx="1"/>
          </p:nvPr>
        </p:nvSpPr>
        <p:spPr/>
        <p:txBody>
          <a:bodyPr/>
          <a:lstStyle/>
          <a:p>
            <a:endParaRPr lang="es-CL" dirty="0"/>
          </a:p>
        </p:txBody>
      </p:sp>
      <p:pic>
        <p:nvPicPr>
          <p:cNvPr id="4" name="Imagen 3"/>
          <p:cNvPicPr>
            <a:picLocks noChangeAspect="1"/>
          </p:cNvPicPr>
          <p:nvPr/>
        </p:nvPicPr>
        <p:blipFill rotWithShape="1">
          <a:blip r:embed="rId2"/>
          <a:srcRect l="-164" t="13304" r="772" b="21874"/>
          <a:stretch/>
        </p:blipFill>
        <p:spPr>
          <a:xfrm>
            <a:off x="553128" y="1769921"/>
            <a:ext cx="11386323" cy="4174985"/>
          </a:xfrm>
          <a:prstGeom prst="rect">
            <a:avLst/>
          </a:prstGeom>
        </p:spPr>
      </p:pic>
      <p:sp>
        <p:nvSpPr>
          <p:cNvPr id="5" name="Elipse 4"/>
          <p:cNvSpPr/>
          <p:nvPr/>
        </p:nvSpPr>
        <p:spPr>
          <a:xfrm>
            <a:off x="9392194" y="2129246"/>
            <a:ext cx="2024743" cy="992777"/>
          </a:xfrm>
          <a:prstGeom prst="ellipse">
            <a:avLst/>
          </a:prstGeom>
          <a:noFill/>
          <a:ln w="12700">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CL"/>
          </a:p>
        </p:txBody>
      </p:sp>
    </p:spTree>
    <p:extLst>
      <p:ext uri="{BB962C8B-B14F-4D97-AF65-F5344CB8AC3E}">
        <p14:creationId xmlns:p14="http://schemas.microsoft.com/office/powerpoint/2010/main" val="11435367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normAutofit/>
          </a:bodyPr>
          <a:lstStyle/>
          <a:p>
            <a:pPr lvl="0" eaLnBrk="0" fontAlgn="base" hangingPunct="0">
              <a:lnSpc>
                <a:spcPct val="100000"/>
              </a:lnSpc>
              <a:spcAft>
                <a:spcPct val="0"/>
              </a:spcAft>
            </a:pPr>
            <a:r>
              <a:rPr lang="es-CL" altLang="es-CL" sz="4400" dirty="0" smtClean="0">
                <a:solidFill>
                  <a:srgbClr val="000000"/>
                </a:solidFill>
                <a:latin typeface="Arial" panose="020B0604020202020204" pitchFamily="34" charset="0"/>
                <a:cs typeface="Arial" panose="020B0604020202020204" pitchFamily="34" charset="0"/>
              </a:rPr>
              <a:t>Manejo </a:t>
            </a:r>
            <a:r>
              <a:rPr lang="es-CL" altLang="es-CL" sz="4400" dirty="0">
                <a:solidFill>
                  <a:srgbClr val="000000"/>
                </a:solidFill>
                <a:latin typeface="Arial" panose="020B0604020202020204" pitchFamily="34" charset="0"/>
                <a:cs typeface="Arial" panose="020B0604020202020204" pitchFamily="34" charset="0"/>
              </a:rPr>
              <a:t>de relaciones. Editar y modificar relaciones</a:t>
            </a:r>
            <a:r>
              <a:rPr lang="es-CL" altLang="es-CL" sz="4400" dirty="0" smtClean="0">
                <a:solidFill>
                  <a:srgbClr val="000000"/>
                </a:solidFill>
                <a:latin typeface="Arial" panose="020B0604020202020204" pitchFamily="34" charset="0"/>
                <a:cs typeface="Arial" panose="020B0604020202020204" pitchFamily="34" charset="0"/>
              </a:rPr>
              <a:t>.</a:t>
            </a:r>
            <a:endParaRPr lang="es-CL" altLang="es-CL" sz="4000" dirty="0">
              <a:solidFill>
                <a:srgbClr val="222222"/>
              </a:solidFill>
              <a:latin typeface="Arial" panose="020B0604020202020204" pitchFamily="34" charset="0"/>
              <a:cs typeface="Arial" panose="020B0604020202020204" pitchFamily="34" charset="0"/>
            </a:endParaRPr>
          </a:p>
        </p:txBody>
      </p:sp>
      <p:sp>
        <p:nvSpPr>
          <p:cNvPr id="5" name="Subtítulo 4"/>
          <p:cNvSpPr>
            <a:spLocks noGrp="1"/>
          </p:cNvSpPr>
          <p:nvPr>
            <p:ph type="subTitle" idx="1"/>
          </p:nvPr>
        </p:nvSpPr>
        <p:spPr/>
        <p:txBody>
          <a:bodyPr/>
          <a:lstStyle/>
          <a:p>
            <a:endParaRPr lang="es-CL"/>
          </a:p>
        </p:txBody>
      </p:sp>
    </p:spTree>
    <p:extLst>
      <p:ext uri="{BB962C8B-B14F-4D97-AF65-F5344CB8AC3E}">
        <p14:creationId xmlns:p14="http://schemas.microsoft.com/office/powerpoint/2010/main" val="18984731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smtClean="0"/>
              <a:t>Relaciones </a:t>
            </a:r>
            <a:r>
              <a:rPr lang="es-ES" dirty="0"/>
              <a:t>entre </a:t>
            </a:r>
            <a:r>
              <a:rPr lang="es-ES" dirty="0" smtClean="0"/>
              <a:t>tablas</a:t>
            </a:r>
            <a:endParaRPr lang="es-CL" dirty="0"/>
          </a:p>
        </p:txBody>
      </p:sp>
      <p:sp>
        <p:nvSpPr>
          <p:cNvPr id="3" name="Marcador de contenido 2"/>
          <p:cNvSpPr>
            <a:spLocks noGrp="1"/>
          </p:cNvSpPr>
          <p:nvPr>
            <p:ph idx="1"/>
          </p:nvPr>
        </p:nvSpPr>
        <p:spPr/>
        <p:txBody>
          <a:bodyPr/>
          <a:lstStyle/>
          <a:p>
            <a:pPr marL="361950" indent="-276225" algn="just">
              <a:buFont typeface="Wingdings" panose="05000000000000000000" pitchFamily="2" charset="2"/>
              <a:buChar char="Ø"/>
            </a:pPr>
            <a:r>
              <a:rPr lang="es-ES" dirty="0" smtClean="0"/>
              <a:t>Si </a:t>
            </a:r>
            <a:r>
              <a:rPr lang="es-ES" dirty="0"/>
              <a:t>consulta dos o más tablas al mismo tiempo, cuando se carguen los datos, </a:t>
            </a:r>
            <a:r>
              <a:rPr lang="es-ES" dirty="0" err="1"/>
              <a:t>Power</a:t>
            </a:r>
            <a:r>
              <a:rPr lang="es-ES" dirty="0"/>
              <a:t> BI Desktop intenta buscar y crear relaciones automáticamente. </a:t>
            </a:r>
            <a:endParaRPr lang="es-ES" dirty="0" smtClean="0"/>
          </a:p>
          <a:p>
            <a:pPr marL="361950" indent="-276225" algn="just"/>
            <a:endParaRPr lang="es-ES" dirty="0"/>
          </a:p>
          <a:p>
            <a:pPr marL="361950" indent="-276225" algn="just">
              <a:buFont typeface="Wingdings" panose="05000000000000000000" pitchFamily="2" charset="2"/>
              <a:buChar char="Ø"/>
            </a:pPr>
            <a:r>
              <a:rPr lang="es-ES" dirty="0" smtClean="0"/>
              <a:t>Las </a:t>
            </a:r>
            <a:r>
              <a:rPr lang="es-ES" dirty="0"/>
              <a:t>opciones de relación </a:t>
            </a:r>
            <a:r>
              <a:rPr lang="es-ES" b="1" dirty="0"/>
              <a:t>Cardinalidad</a:t>
            </a:r>
            <a:r>
              <a:rPr lang="es-ES" dirty="0"/>
              <a:t>, </a:t>
            </a:r>
            <a:r>
              <a:rPr lang="es-ES" b="1" dirty="0"/>
              <a:t>Dirección de filtro cruzado</a:t>
            </a:r>
            <a:r>
              <a:rPr lang="es-ES" dirty="0"/>
              <a:t> y </a:t>
            </a:r>
            <a:r>
              <a:rPr lang="es-ES" b="1" dirty="0"/>
              <a:t>Activar esta relación</a:t>
            </a:r>
            <a:r>
              <a:rPr lang="es-ES" dirty="0"/>
              <a:t> se establecen automáticamente. </a:t>
            </a:r>
            <a:endParaRPr lang="es-ES" dirty="0" smtClean="0"/>
          </a:p>
          <a:p>
            <a:pPr marL="361950" indent="-276225" algn="just"/>
            <a:endParaRPr lang="es-ES" dirty="0"/>
          </a:p>
          <a:p>
            <a:pPr marL="361950" indent="-276225" algn="just">
              <a:buFont typeface="Wingdings" panose="05000000000000000000" pitchFamily="2" charset="2"/>
              <a:buChar char="Ø"/>
            </a:pPr>
            <a:r>
              <a:rPr lang="es-ES" dirty="0" err="1" smtClean="0"/>
              <a:t>Power</a:t>
            </a:r>
            <a:r>
              <a:rPr lang="es-ES" dirty="0"/>
              <a:t> BI Desktop examina los nombres de columna en las tablas que se consultan para determinar si hay posibles relaciones. Si las hay, esas relaciones se crean automáticamente. Si </a:t>
            </a:r>
            <a:r>
              <a:rPr lang="es-ES" dirty="0" err="1"/>
              <a:t>Power</a:t>
            </a:r>
            <a:r>
              <a:rPr lang="es-ES" dirty="0"/>
              <a:t> BI Desktop no puede determinar con un alto nivel de confianza que hay una coincidencia, no crea automáticamente la relación. Sin embargo, puede usar el cuadro de diálogo </a:t>
            </a:r>
            <a:r>
              <a:rPr lang="es-ES" b="1" dirty="0"/>
              <a:t>Administrar relaciones</a:t>
            </a:r>
            <a:r>
              <a:rPr lang="es-ES" dirty="0"/>
              <a:t> para crear o modificar manualmente las relaciones.</a:t>
            </a:r>
            <a:r>
              <a:rPr lang="es-ES" dirty="0" smtClean="0"/>
              <a:t> </a:t>
            </a:r>
            <a:endParaRPr lang="es-CL" dirty="0"/>
          </a:p>
        </p:txBody>
      </p:sp>
    </p:spTree>
    <p:extLst>
      <p:ext uri="{BB962C8B-B14F-4D97-AF65-F5344CB8AC3E}">
        <p14:creationId xmlns:p14="http://schemas.microsoft.com/office/powerpoint/2010/main" val="2479719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Modulo 1</a:t>
            </a:r>
            <a:endParaRPr lang="es-CL" dirty="0"/>
          </a:p>
        </p:txBody>
      </p:sp>
      <p:sp>
        <p:nvSpPr>
          <p:cNvPr id="4" name="Rectangle 1"/>
          <p:cNvSpPr>
            <a:spLocks noGrp="1" noChangeArrowheads="1"/>
          </p:cNvSpPr>
          <p:nvPr>
            <p:ph idx="1"/>
          </p:nvPr>
        </p:nvSpPr>
        <p:spPr bwMode="auto">
          <a:xfrm>
            <a:off x="1097280" y="2426253"/>
            <a:ext cx="10176376" cy="286232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s-CL" altLang="es-CL" b="1" i="0" u="none" strike="noStrike" cap="none" normalizeH="0" baseline="0" dirty="0" err="1" smtClean="0">
                <a:ln>
                  <a:noFill/>
                </a:ln>
                <a:solidFill>
                  <a:srgbClr val="000000"/>
                </a:solidFill>
                <a:effectLst/>
                <a:cs typeface="Arial" panose="020B0604020202020204" pitchFamily="34" charset="0"/>
              </a:rPr>
              <a:t>Power</a:t>
            </a:r>
            <a:r>
              <a:rPr kumimoji="0" lang="es-CL" altLang="es-CL" b="1" i="0" u="none" strike="noStrike" cap="none" normalizeH="0" baseline="0" smtClean="0">
                <a:ln>
                  <a:noFill/>
                </a:ln>
                <a:solidFill>
                  <a:srgbClr val="000000"/>
                </a:solidFill>
                <a:effectLst/>
                <a:cs typeface="Arial" panose="020B0604020202020204" pitchFamily="34" charset="0"/>
              </a:rPr>
              <a:t> </a:t>
            </a:r>
            <a:r>
              <a:rPr kumimoji="0" lang="es-CL" altLang="es-CL" b="1" i="0" u="none" strike="noStrike" cap="none" normalizeH="0" baseline="0" smtClean="0">
                <a:ln>
                  <a:noFill/>
                </a:ln>
                <a:solidFill>
                  <a:srgbClr val="000000"/>
                </a:solidFill>
                <a:effectLst/>
                <a:cs typeface="Arial" panose="020B0604020202020204" pitchFamily="34" charset="0"/>
              </a:rPr>
              <a:t>BI</a:t>
            </a:r>
            <a:endParaRPr lang="es-CL" altLang="es-CL" b="1">
              <a:solidFill>
                <a:srgbClr val="000000"/>
              </a:solidFill>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s-CL" altLang="es-CL" b="1" i="0" u="none" strike="noStrike" cap="none" normalizeH="0" baseline="0" dirty="0" smtClean="0">
              <a:ln>
                <a:noFill/>
              </a:ln>
              <a:solidFill>
                <a:srgbClr val="000000"/>
              </a:solidFill>
              <a:effectLst/>
              <a:cs typeface="Arial" panose="020B0604020202020204" pitchFamily="34" charset="0"/>
            </a:endParaRPr>
          </a:p>
          <a:p>
            <a:pPr marL="0" indent="0" algn="just">
              <a:lnSpc>
                <a:spcPct val="100000"/>
              </a:lnSpc>
              <a:buClrTx/>
              <a:buSzTx/>
              <a:buNone/>
            </a:pPr>
            <a:r>
              <a:rPr lang="es-CL" altLang="es-CL" dirty="0">
                <a:solidFill>
                  <a:srgbClr val="000000"/>
                </a:solidFill>
                <a:cs typeface="Arial" panose="020B0604020202020204" pitchFamily="34" charset="0"/>
              </a:rPr>
              <a:t>•     Transformación </a:t>
            </a:r>
            <a:r>
              <a:rPr kumimoji="0" lang="es-CL" altLang="es-CL" b="0" i="0" u="none" strike="noStrike" cap="none" normalizeH="0" baseline="0" dirty="0" smtClean="0">
                <a:ln>
                  <a:noFill/>
                </a:ln>
                <a:solidFill>
                  <a:srgbClr val="000000"/>
                </a:solidFill>
                <a:effectLst/>
                <a:cs typeface="Arial" panose="020B0604020202020204" pitchFamily="34" charset="0"/>
              </a:rPr>
              <a:t>de datos y creación de </a:t>
            </a:r>
            <a:r>
              <a:rPr kumimoji="0" lang="es-CL" altLang="es-CL" b="0" i="0" u="none" strike="noStrike" cap="none" normalizeH="0" baseline="0" dirty="0" err="1" smtClean="0">
                <a:ln>
                  <a:noFill/>
                </a:ln>
                <a:solidFill>
                  <a:srgbClr val="000000"/>
                </a:solidFill>
                <a:effectLst/>
                <a:cs typeface="Arial" panose="020B0604020202020204" pitchFamily="34" charset="0"/>
              </a:rPr>
              <a:t>dashboards</a:t>
            </a:r>
            <a:r>
              <a:rPr kumimoji="0" lang="es-CL" altLang="es-CL" b="0" i="0" u="none" strike="noStrike" cap="none" normalizeH="0" baseline="0" dirty="0" smtClean="0">
                <a:ln>
                  <a:noFill/>
                </a:ln>
                <a:solidFill>
                  <a:srgbClr val="000000"/>
                </a:solidFill>
                <a:effectLst/>
                <a:cs typeface="Arial" panose="020B0604020202020204" pitchFamily="34" charset="0"/>
              </a:rPr>
              <a:t> con </a:t>
            </a:r>
            <a:r>
              <a:rPr kumimoji="0" lang="es-CL" altLang="es-CL" b="0" i="0" u="none" strike="noStrike" cap="none" normalizeH="0" baseline="0" dirty="0" err="1" smtClean="0">
                <a:ln>
                  <a:noFill/>
                </a:ln>
                <a:solidFill>
                  <a:srgbClr val="000000"/>
                </a:solidFill>
                <a:effectLst/>
                <a:cs typeface="Arial" panose="020B0604020202020204" pitchFamily="34" charset="0"/>
              </a:rPr>
              <a:t>Power</a:t>
            </a:r>
            <a:r>
              <a:rPr kumimoji="0" lang="es-CL" altLang="es-CL" b="0" i="0" u="none" strike="noStrike" cap="none" normalizeH="0" baseline="0" dirty="0" smtClean="0">
                <a:ln>
                  <a:noFill/>
                </a:ln>
                <a:solidFill>
                  <a:srgbClr val="000000"/>
                </a:solidFill>
                <a:effectLst/>
                <a:cs typeface="Arial" panose="020B0604020202020204" pitchFamily="34" charset="0"/>
              </a:rPr>
              <a:t> BI</a:t>
            </a:r>
            <a:endParaRPr kumimoji="0" lang="es-CL" altLang="es-CL" b="0" i="0" u="none" strike="noStrike" cap="none" normalizeH="0" baseline="0" dirty="0" smtClean="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s-CL" altLang="es-CL" b="0" i="0" u="none" strike="noStrike" cap="none" normalizeH="0" baseline="0" dirty="0" smtClean="0">
                <a:ln>
                  <a:noFill/>
                </a:ln>
                <a:solidFill>
                  <a:srgbClr val="000000"/>
                </a:solidFill>
                <a:effectLst/>
                <a:cs typeface="Arial" panose="020B0604020202020204" pitchFamily="34" charset="0"/>
              </a:rPr>
              <a:t>•     </a:t>
            </a:r>
            <a:r>
              <a:rPr kumimoji="0" lang="es-CL" altLang="es-CL" b="0" i="0" u="none" strike="noStrike" cap="none" normalizeH="0" baseline="0" dirty="0" smtClean="0">
                <a:ln>
                  <a:noFill/>
                </a:ln>
                <a:solidFill>
                  <a:srgbClr val="000000"/>
                </a:solidFill>
                <a:effectLst/>
                <a:cs typeface="Arial" panose="020B0604020202020204" pitchFamily="34" charset="0"/>
              </a:rPr>
              <a:t>Conceptos </a:t>
            </a:r>
            <a:r>
              <a:rPr kumimoji="0" lang="es-CL" altLang="es-CL" b="0" i="0" u="none" strike="noStrike" cap="none" normalizeH="0" baseline="0" dirty="0" smtClean="0">
                <a:ln>
                  <a:noFill/>
                </a:ln>
                <a:solidFill>
                  <a:srgbClr val="000000"/>
                </a:solidFill>
                <a:effectLst/>
                <a:cs typeface="Arial" panose="020B0604020202020204" pitchFamily="34" charset="0"/>
              </a:rPr>
              <a:t>básicos de </a:t>
            </a:r>
            <a:r>
              <a:rPr kumimoji="0" lang="es-CL" altLang="es-CL" b="0" i="0" u="none" strike="noStrike" cap="none" normalizeH="0" baseline="0" dirty="0" err="1" smtClean="0">
                <a:ln>
                  <a:noFill/>
                </a:ln>
                <a:solidFill>
                  <a:srgbClr val="000000"/>
                </a:solidFill>
                <a:effectLst/>
                <a:cs typeface="Arial" panose="020B0604020202020204" pitchFamily="34" charset="0"/>
              </a:rPr>
              <a:t>Power</a:t>
            </a:r>
            <a:r>
              <a:rPr kumimoji="0" lang="es-CL" altLang="es-CL" b="0" i="0" u="none" strike="noStrike" cap="none" normalizeH="0" baseline="0" dirty="0" smtClean="0">
                <a:ln>
                  <a:noFill/>
                </a:ln>
                <a:solidFill>
                  <a:srgbClr val="000000"/>
                </a:solidFill>
                <a:effectLst/>
                <a:cs typeface="Arial" panose="020B0604020202020204" pitchFamily="34" charset="0"/>
              </a:rPr>
              <a:t> BI (Procesos ETL, Lenguaje DAX, Visualizaciones).</a:t>
            </a:r>
            <a:endParaRPr kumimoji="0" lang="es-CL" altLang="es-CL" b="0" i="0" u="none" strike="noStrike" cap="none" normalizeH="0" baseline="0" dirty="0" smtClean="0">
              <a:ln>
                <a:noFill/>
              </a:ln>
              <a:solidFill>
                <a:srgbClr val="222222"/>
              </a:solidFill>
              <a:effectLs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s-CL" altLang="es-CL" b="0" i="0" u="none" strike="noStrike" cap="none" normalizeH="0" baseline="0" dirty="0" smtClean="0">
                <a:ln>
                  <a:noFill/>
                </a:ln>
                <a:solidFill>
                  <a:srgbClr val="000000"/>
                </a:solidFill>
                <a:effectLst/>
                <a:cs typeface="Arial" panose="020B0604020202020204" pitchFamily="34" charset="0"/>
              </a:rPr>
              <a:t>•     Manejo de relaciones. Editar y modificar relaciones.</a:t>
            </a:r>
            <a:endParaRPr kumimoji="0" lang="es-CL" altLang="es-CL" b="0" i="0" u="none" strike="noStrike" cap="none" normalizeH="0" baseline="0" dirty="0" smtClean="0">
              <a:ln>
                <a:noFill/>
              </a:ln>
              <a:solidFill>
                <a:srgbClr val="222222"/>
              </a:solidFill>
              <a:effectLs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s-CL" altLang="es-CL" b="0" i="0" u="none" strike="noStrike" cap="none" normalizeH="0" baseline="0" dirty="0" smtClean="0">
                <a:ln>
                  <a:noFill/>
                </a:ln>
                <a:solidFill>
                  <a:srgbClr val="000000"/>
                </a:solidFill>
                <a:effectLst/>
                <a:cs typeface="Arial" panose="020B0604020202020204" pitchFamily="34" charset="0"/>
              </a:rPr>
              <a:t>•     Tablas de dimensión y tablas de hecho.</a:t>
            </a:r>
            <a:endParaRPr kumimoji="0" lang="es-CL" altLang="es-CL" b="0" i="0" u="none" strike="noStrike" cap="none" normalizeH="0" baseline="0" dirty="0" smtClean="0">
              <a:ln>
                <a:noFill/>
              </a:ln>
              <a:solidFill>
                <a:srgbClr val="222222"/>
              </a:solidFill>
              <a:effectLs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s-CL" altLang="es-CL" b="0" i="0" u="none" strike="noStrike" cap="none" normalizeH="0" baseline="0" dirty="0" smtClean="0">
                <a:ln>
                  <a:noFill/>
                </a:ln>
                <a:solidFill>
                  <a:srgbClr val="000000"/>
                </a:solidFill>
                <a:effectLst/>
                <a:cs typeface="Arial" panose="020B0604020202020204" pitchFamily="34" charset="0"/>
              </a:rPr>
              <a:t>•     Creación de cálculos y medidas.</a:t>
            </a:r>
            <a:endParaRPr kumimoji="0" lang="es-CL" altLang="es-CL" b="0" i="0" u="none" strike="noStrike" cap="none" normalizeH="0" baseline="0" dirty="0" smtClean="0">
              <a:ln>
                <a:noFill/>
              </a:ln>
              <a:solidFill>
                <a:srgbClr val="222222"/>
              </a:solidFill>
              <a:effectLs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s-CL" altLang="es-CL" b="0" i="0" u="none" strike="noStrike" cap="none" normalizeH="0" baseline="0" dirty="0" smtClean="0">
                <a:ln>
                  <a:noFill/>
                </a:ln>
                <a:solidFill>
                  <a:srgbClr val="000000"/>
                </a:solidFill>
                <a:effectLst/>
                <a:cs typeface="Arial" panose="020B0604020202020204" pitchFamily="34" charset="0"/>
              </a:rPr>
              <a:t>•     Uso de matrices.</a:t>
            </a:r>
            <a:endParaRPr kumimoji="0" lang="es-CL" altLang="es-CL" b="0" i="0" u="none" strike="noStrike" cap="none" normalizeH="0" baseline="0" dirty="0" smtClean="0">
              <a:ln>
                <a:noFill/>
              </a:ln>
              <a:solidFill>
                <a:srgbClr val="222222"/>
              </a:solidFill>
              <a:effectLs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s-CL" altLang="es-CL" b="0" i="0" u="none" strike="noStrike" cap="none" normalizeH="0" baseline="0" dirty="0" smtClean="0">
                <a:ln>
                  <a:noFill/>
                </a:ln>
                <a:solidFill>
                  <a:srgbClr val="000000"/>
                </a:solidFill>
                <a:effectLst/>
                <a:cs typeface="Arial" panose="020B0604020202020204" pitchFamily="34" charset="0"/>
              </a:rPr>
              <a:t>•     Uso de filtros y segmentación de datos</a:t>
            </a:r>
            <a:r>
              <a:rPr kumimoji="0" lang="es-CL" altLang="es-CL" b="0" i="0" u="none" strike="noStrike" cap="none" normalizeH="0" baseline="0" dirty="0" smtClean="0">
                <a:ln>
                  <a:noFill/>
                </a:ln>
                <a:solidFill>
                  <a:srgbClr val="000000"/>
                </a:solidFill>
                <a:effectLst/>
                <a:cs typeface="Arial" panose="020B0604020202020204" pitchFamily="34" charset="0"/>
              </a:rPr>
              <a:t>.</a:t>
            </a:r>
            <a:endParaRPr kumimoji="0" lang="es-CL" altLang="es-CL" b="0" i="0" u="none" strike="noStrike" cap="none" normalizeH="0" baseline="0" dirty="0" smtClean="0">
              <a:ln>
                <a:noFill/>
              </a:ln>
              <a:solidFill>
                <a:srgbClr val="222222"/>
              </a:solidFill>
              <a:effectLst/>
              <a:cs typeface="Arial" panose="020B0604020202020204" pitchFamily="34" charset="0"/>
            </a:endParaRPr>
          </a:p>
        </p:txBody>
      </p:sp>
    </p:spTree>
    <p:extLst>
      <p:ext uri="{BB962C8B-B14F-4D97-AF65-F5344CB8AC3E}">
        <p14:creationId xmlns:p14="http://schemas.microsoft.com/office/powerpoint/2010/main" val="34249592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L" dirty="0" smtClean="0"/>
              <a:t>Configuración en “Archivo” – “Opciones”</a:t>
            </a:r>
            <a:endParaRPr lang="es-CL" dirty="0"/>
          </a:p>
        </p:txBody>
      </p:sp>
      <p:pic>
        <p:nvPicPr>
          <p:cNvPr id="6" name="Imagen 5"/>
          <p:cNvPicPr>
            <a:picLocks noChangeAspect="1"/>
          </p:cNvPicPr>
          <p:nvPr/>
        </p:nvPicPr>
        <p:blipFill rotWithShape="1">
          <a:blip r:embed="rId2"/>
          <a:srcRect r="38872" b="45313"/>
          <a:stretch/>
        </p:blipFill>
        <p:spPr>
          <a:xfrm>
            <a:off x="2333625" y="1893570"/>
            <a:ext cx="7953375" cy="4000500"/>
          </a:xfrm>
          <a:prstGeom prst="rect">
            <a:avLst/>
          </a:prstGeom>
        </p:spPr>
      </p:pic>
      <p:sp>
        <p:nvSpPr>
          <p:cNvPr id="7" name="Elipse 6"/>
          <p:cNvSpPr/>
          <p:nvPr/>
        </p:nvSpPr>
        <p:spPr>
          <a:xfrm>
            <a:off x="1962150" y="5029200"/>
            <a:ext cx="2381250" cy="609600"/>
          </a:xfrm>
          <a:prstGeom prst="ellipse">
            <a:avLst/>
          </a:prstGeom>
          <a:noFill/>
          <a:ln w="127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L"/>
          </a:p>
        </p:txBody>
      </p:sp>
    </p:spTree>
    <p:extLst>
      <p:ext uri="{BB962C8B-B14F-4D97-AF65-F5344CB8AC3E}">
        <p14:creationId xmlns:p14="http://schemas.microsoft.com/office/powerpoint/2010/main" val="12318499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L" dirty="0" smtClean="0"/>
              <a:t>Carga de datos - </a:t>
            </a:r>
            <a:r>
              <a:rPr lang="es-CL" dirty="0" err="1" smtClean="0"/>
              <a:t>click</a:t>
            </a:r>
            <a:r>
              <a:rPr lang="es-CL" dirty="0" smtClean="0"/>
              <a:t> en “Relaciones”</a:t>
            </a:r>
            <a:endParaRPr lang="es-CL" dirty="0"/>
          </a:p>
        </p:txBody>
      </p:sp>
      <p:pic>
        <p:nvPicPr>
          <p:cNvPr id="5" name="Imagen 4"/>
          <p:cNvPicPr>
            <a:picLocks noChangeAspect="1"/>
          </p:cNvPicPr>
          <p:nvPr/>
        </p:nvPicPr>
        <p:blipFill rotWithShape="1">
          <a:blip r:embed="rId2"/>
          <a:srcRect l="25695" t="7812" r="25549" b="17968"/>
          <a:stretch/>
        </p:blipFill>
        <p:spPr>
          <a:xfrm>
            <a:off x="3200400" y="1932460"/>
            <a:ext cx="5029200" cy="4304270"/>
          </a:xfrm>
          <a:prstGeom prst="rect">
            <a:avLst/>
          </a:prstGeom>
        </p:spPr>
      </p:pic>
    </p:spTree>
    <p:extLst>
      <p:ext uri="{BB962C8B-B14F-4D97-AF65-F5344CB8AC3E}">
        <p14:creationId xmlns:p14="http://schemas.microsoft.com/office/powerpoint/2010/main" val="7532749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smtClean="0"/>
              <a:t>Detección automática</a:t>
            </a:r>
            <a:endParaRPr lang="es-CL" dirty="0"/>
          </a:p>
        </p:txBody>
      </p:sp>
      <p:sp>
        <p:nvSpPr>
          <p:cNvPr id="3" name="Marcador de contenido 2"/>
          <p:cNvSpPr>
            <a:spLocks noGrp="1"/>
          </p:cNvSpPr>
          <p:nvPr>
            <p:ph idx="1"/>
          </p:nvPr>
        </p:nvSpPr>
        <p:spPr/>
        <p:txBody>
          <a:bodyPr/>
          <a:lstStyle/>
          <a:p>
            <a:r>
              <a:rPr lang="es-ES" dirty="0"/>
              <a:t>Inicio &gt; Administrar Relaciones&gt; Detección automática</a:t>
            </a:r>
            <a:endParaRPr lang="es-CL" dirty="0"/>
          </a:p>
        </p:txBody>
      </p:sp>
      <p:graphicFrame>
        <p:nvGraphicFramePr>
          <p:cNvPr id="4" name="Tabla 3"/>
          <p:cNvGraphicFramePr>
            <a:graphicFrameLocks noGrp="1"/>
          </p:cNvGraphicFramePr>
          <p:nvPr>
            <p:extLst/>
          </p:nvPr>
        </p:nvGraphicFramePr>
        <p:xfrm>
          <a:off x="1097279" y="2401994"/>
          <a:ext cx="9776459" cy="3515572"/>
        </p:xfrm>
        <a:graphic>
          <a:graphicData uri="http://schemas.openxmlformats.org/drawingml/2006/table">
            <a:tbl>
              <a:tblPr firstRow="1" bandRow="1">
                <a:tableStyleId>{ED083AE6-46FA-4A59-8FB0-9F97EB10719F}</a:tableStyleId>
              </a:tblPr>
              <a:tblGrid>
                <a:gridCol w="3450658">
                  <a:extLst>
                    <a:ext uri="{9D8B030D-6E8A-4147-A177-3AD203B41FA5}">
                      <a16:colId xmlns:a16="http://schemas.microsoft.com/office/drawing/2014/main" val="731560949"/>
                    </a:ext>
                  </a:extLst>
                </a:gridCol>
                <a:gridCol w="6325801">
                  <a:extLst>
                    <a:ext uri="{9D8B030D-6E8A-4147-A177-3AD203B41FA5}">
                      <a16:colId xmlns:a16="http://schemas.microsoft.com/office/drawing/2014/main" val="1607960722"/>
                    </a:ext>
                  </a:extLst>
                </a:gridCol>
              </a:tblGrid>
              <a:tr h="3515572">
                <a:tc>
                  <a:txBody>
                    <a:bodyPr/>
                    <a:lstStyle/>
                    <a:p>
                      <a:pPr algn="just"/>
                      <a:r>
                        <a:rPr lang="es-ES" b="0" dirty="0" smtClean="0"/>
                        <a:t>Si se consultan dos o más tablas al mismo tiempo, y cuando la data se carga a </a:t>
                      </a:r>
                      <a:r>
                        <a:rPr lang="es-ES" b="0" dirty="0" err="1" smtClean="0"/>
                        <a:t>Power</a:t>
                      </a:r>
                      <a:r>
                        <a:rPr lang="es-ES" b="0" dirty="0" smtClean="0"/>
                        <a:t> BI Desktop, este programa intenta encontrar y crear relaciones de manera automática.</a:t>
                      </a:r>
                      <a:endParaRPr lang="es-CL" b="0" dirty="0"/>
                    </a:p>
                  </a:txBody>
                  <a:tcPr/>
                </a:tc>
                <a:tc>
                  <a:txBody>
                    <a:bodyPr/>
                    <a:lstStyle/>
                    <a:p>
                      <a:endParaRPr lang="es-CL" dirty="0"/>
                    </a:p>
                  </a:txBody>
                  <a:tcPr/>
                </a:tc>
                <a:extLst>
                  <a:ext uri="{0D108BD9-81ED-4DB2-BD59-A6C34878D82A}">
                    <a16:rowId xmlns:a16="http://schemas.microsoft.com/office/drawing/2014/main" val="1934876154"/>
                  </a:ext>
                </a:extLst>
              </a:tr>
            </a:tbl>
          </a:graphicData>
        </a:graphic>
      </p:graphicFrame>
      <p:pic>
        <p:nvPicPr>
          <p:cNvPr id="5" name="Imagen 4"/>
          <p:cNvPicPr>
            <a:picLocks noChangeAspect="1"/>
          </p:cNvPicPr>
          <p:nvPr/>
        </p:nvPicPr>
        <p:blipFill rotWithShape="1">
          <a:blip r:embed="rId2"/>
          <a:srcRect l="312" r="781" b="31836"/>
          <a:stretch/>
        </p:blipFill>
        <p:spPr>
          <a:xfrm>
            <a:off x="4561209" y="2414198"/>
            <a:ext cx="6288465" cy="3467100"/>
          </a:xfrm>
          <a:prstGeom prst="rect">
            <a:avLst/>
          </a:prstGeom>
        </p:spPr>
      </p:pic>
      <p:sp>
        <p:nvSpPr>
          <p:cNvPr id="6" name="Elipse 5"/>
          <p:cNvSpPr/>
          <p:nvPr/>
        </p:nvSpPr>
        <p:spPr>
          <a:xfrm>
            <a:off x="7195930" y="2639833"/>
            <a:ext cx="533577" cy="516835"/>
          </a:xfrm>
          <a:prstGeom prst="ellipse">
            <a:avLst/>
          </a:prstGeom>
          <a:noFill/>
          <a:ln w="1905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L"/>
          </a:p>
        </p:txBody>
      </p:sp>
      <p:sp>
        <p:nvSpPr>
          <p:cNvPr id="7" name="Elipse 6"/>
          <p:cNvSpPr/>
          <p:nvPr/>
        </p:nvSpPr>
        <p:spPr>
          <a:xfrm>
            <a:off x="5626420" y="5305926"/>
            <a:ext cx="718176" cy="310853"/>
          </a:xfrm>
          <a:prstGeom prst="ellipse">
            <a:avLst/>
          </a:prstGeom>
          <a:noFill/>
          <a:ln w="1905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L"/>
          </a:p>
        </p:txBody>
      </p:sp>
      <p:sp>
        <p:nvSpPr>
          <p:cNvPr id="15" name="Elipse 14"/>
          <p:cNvSpPr/>
          <p:nvPr/>
        </p:nvSpPr>
        <p:spPr>
          <a:xfrm>
            <a:off x="5285525" y="3701987"/>
            <a:ext cx="473242" cy="310853"/>
          </a:xfrm>
          <a:prstGeom prst="ellipse">
            <a:avLst/>
          </a:prstGeom>
          <a:noFill/>
          <a:ln w="1905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L"/>
          </a:p>
        </p:txBody>
      </p:sp>
    </p:spTree>
    <p:extLst>
      <p:ext uri="{BB962C8B-B14F-4D97-AF65-F5344CB8AC3E}">
        <p14:creationId xmlns:p14="http://schemas.microsoft.com/office/powerpoint/2010/main" val="31250550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smtClean="0"/>
              <a:t>Relación manual</a:t>
            </a:r>
            <a:endParaRPr lang="es-CL" dirty="0"/>
          </a:p>
        </p:txBody>
      </p:sp>
      <p:sp>
        <p:nvSpPr>
          <p:cNvPr id="3" name="Marcador de contenido 2"/>
          <p:cNvSpPr>
            <a:spLocks noGrp="1"/>
          </p:cNvSpPr>
          <p:nvPr>
            <p:ph idx="1"/>
          </p:nvPr>
        </p:nvSpPr>
        <p:spPr/>
        <p:txBody>
          <a:bodyPr/>
          <a:lstStyle/>
          <a:p>
            <a:r>
              <a:rPr lang="es-CL" dirty="0"/>
              <a:t>Inicio &gt; Administrar Relaciones&gt; Nuevo</a:t>
            </a:r>
          </a:p>
        </p:txBody>
      </p:sp>
      <p:graphicFrame>
        <p:nvGraphicFramePr>
          <p:cNvPr id="4" name="Tabla 3"/>
          <p:cNvGraphicFramePr>
            <a:graphicFrameLocks noGrp="1"/>
          </p:cNvGraphicFramePr>
          <p:nvPr>
            <p:extLst/>
          </p:nvPr>
        </p:nvGraphicFramePr>
        <p:xfrm>
          <a:off x="1097279" y="2401994"/>
          <a:ext cx="9776459" cy="3515572"/>
        </p:xfrm>
        <a:graphic>
          <a:graphicData uri="http://schemas.openxmlformats.org/drawingml/2006/table">
            <a:tbl>
              <a:tblPr firstRow="1" bandRow="1">
                <a:tableStyleId>{ED083AE6-46FA-4A59-8FB0-9F97EB10719F}</a:tableStyleId>
              </a:tblPr>
              <a:tblGrid>
                <a:gridCol w="3450658">
                  <a:extLst>
                    <a:ext uri="{9D8B030D-6E8A-4147-A177-3AD203B41FA5}">
                      <a16:colId xmlns:a16="http://schemas.microsoft.com/office/drawing/2014/main" val="731560949"/>
                    </a:ext>
                  </a:extLst>
                </a:gridCol>
                <a:gridCol w="6325801">
                  <a:extLst>
                    <a:ext uri="{9D8B030D-6E8A-4147-A177-3AD203B41FA5}">
                      <a16:colId xmlns:a16="http://schemas.microsoft.com/office/drawing/2014/main" val="1607960722"/>
                    </a:ext>
                  </a:extLst>
                </a:gridCol>
              </a:tblGrid>
              <a:tr h="3515572">
                <a:tc>
                  <a:txBody>
                    <a:bodyPr/>
                    <a:lstStyle/>
                    <a:p>
                      <a:pPr algn="just"/>
                      <a:r>
                        <a:rPr lang="es-ES" b="0" dirty="0" smtClean="0"/>
                        <a:t>Por defecto, </a:t>
                      </a:r>
                      <a:r>
                        <a:rPr lang="es-ES" b="0" dirty="0" err="1" smtClean="0"/>
                        <a:t>Power</a:t>
                      </a:r>
                      <a:r>
                        <a:rPr lang="es-ES" b="0" dirty="0" smtClean="0"/>
                        <a:t> BI Desktop automáticamente configura las opciones de </a:t>
                      </a:r>
                      <a:r>
                        <a:rPr lang="es-ES" b="0" dirty="0" err="1" smtClean="0"/>
                        <a:t>Cardinalidad</a:t>
                      </a:r>
                      <a:r>
                        <a:rPr lang="es-ES" b="0" dirty="0" smtClean="0"/>
                        <a:t> (dirección), Dirección del filtro cruzado, and Activar esta relación para la nueva relación. </a:t>
                      </a:r>
                      <a:endParaRPr lang="es-CL" b="0" dirty="0"/>
                    </a:p>
                  </a:txBody>
                  <a:tcPr/>
                </a:tc>
                <a:tc>
                  <a:txBody>
                    <a:bodyPr/>
                    <a:lstStyle/>
                    <a:p>
                      <a:endParaRPr lang="es-CL" dirty="0"/>
                    </a:p>
                  </a:txBody>
                  <a:tcPr/>
                </a:tc>
                <a:extLst>
                  <a:ext uri="{0D108BD9-81ED-4DB2-BD59-A6C34878D82A}">
                    <a16:rowId xmlns:a16="http://schemas.microsoft.com/office/drawing/2014/main" val="1934876154"/>
                  </a:ext>
                </a:extLst>
              </a:tr>
            </a:tbl>
          </a:graphicData>
        </a:graphic>
      </p:graphicFrame>
      <p:pic>
        <p:nvPicPr>
          <p:cNvPr id="5" name="Imagen 4"/>
          <p:cNvPicPr>
            <a:picLocks noChangeAspect="1"/>
          </p:cNvPicPr>
          <p:nvPr/>
        </p:nvPicPr>
        <p:blipFill rotWithShape="1">
          <a:blip r:embed="rId2"/>
          <a:srcRect l="312" r="781" b="31836"/>
          <a:stretch/>
        </p:blipFill>
        <p:spPr>
          <a:xfrm>
            <a:off x="4561209" y="2414198"/>
            <a:ext cx="6288465" cy="3467100"/>
          </a:xfrm>
          <a:prstGeom prst="rect">
            <a:avLst/>
          </a:prstGeom>
        </p:spPr>
      </p:pic>
      <p:sp>
        <p:nvSpPr>
          <p:cNvPr id="6" name="Elipse 5"/>
          <p:cNvSpPr/>
          <p:nvPr/>
        </p:nvSpPr>
        <p:spPr>
          <a:xfrm>
            <a:off x="7195930" y="2639833"/>
            <a:ext cx="533577" cy="516835"/>
          </a:xfrm>
          <a:prstGeom prst="ellipse">
            <a:avLst/>
          </a:prstGeom>
          <a:noFill/>
          <a:ln w="1905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L"/>
          </a:p>
        </p:txBody>
      </p:sp>
      <p:sp>
        <p:nvSpPr>
          <p:cNvPr id="7" name="Elipse 6"/>
          <p:cNvSpPr/>
          <p:nvPr/>
        </p:nvSpPr>
        <p:spPr>
          <a:xfrm>
            <a:off x="5233737" y="5317957"/>
            <a:ext cx="493294" cy="238663"/>
          </a:xfrm>
          <a:prstGeom prst="ellipse">
            <a:avLst/>
          </a:prstGeom>
          <a:noFill/>
          <a:ln w="1905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L"/>
          </a:p>
        </p:txBody>
      </p:sp>
      <p:sp>
        <p:nvSpPr>
          <p:cNvPr id="8" name="Elipse 7"/>
          <p:cNvSpPr/>
          <p:nvPr/>
        </p:nvSpPr>
        <p:spPr>
          <a:xfrm>
            <a:off x="5342021" y="3956778"/>
            <a:ext cx="366962" cy="458811"/>
          </a:xfrm>
          <a:prstGeom prst="ellipse">
            <a:avLst/>
          </a:prstGeom>
          <a:noFill/>
          <a:ln w="1905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L"/>
          </a:p>
        </p:txBody>
      </p:sp>
    </p:spTree>
    <p:extLst>
      <p:ext uri="{BB962C8B-B14F-4D97-AF65-F5344CB8AC3E}">
        <p14:creationId xmlns:p14="http://schemas.microsoft.com/office/powerpoint/2010/main" val="26879555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Editar una relación </a:t>
            </a:r>
            <a:endParaRPr lang="es-CL" dirty="0"/>
          </a:p>
        </p:txBody>
      </p:sp>
      <p:sp>
        <p:nvSpPr>
          <p:cNvPr id="7" name="Elipse 6"/>
          <p:cNvSpPr/>
          <p:nvPr/>
        </p:nvSpPr>
        <p:spPr>
          <a:xfrm>
            <a:off x="6378678" y="5515897"/>
            <a:ext cx="368709" cy="206477"/>
          </a:xfrm>
          <a:prstGeom prst="ellipse">
            <a:avLst/>
          </a:prstGeom>
          <a:noFill/>
          <a:ln w="127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L"/>
          </a:p>
        </p:txBody>
      </p:sp>
      <p:pic>
        <p:nvPicPr>
          <p:cNvPr id="3074" name="Picture 2" descr="Captura de pantalla del ajuste de las relaciones en el panel de propiedad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69719" y="2108177"/>
            <a:ext cx="8852561" cy="37721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38231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Configurar opciones adicionales </a:t>
            </a:r>
            <a:endParaRPr lang="es-CL" dirty="0"/>
          </a:p>
        </p:txBody>
      </p:sp>
      <p:sp>
        <p:nvSpPr>
          <p:cNvPr id="3" name="Marcador de contenido 2"/>
          <p:cNvSpPr>
            <a:spLocks noGrp="1"/>
          </p:cNvSpPr>
          <p:nvPr>
            <p:ph idx="1"/>
          </p:nvPr>
        </p:nvSpPr>
        <p:spPr>
          <a:xfrm>
            <a:off x="1097280" y="1949115"/>
            <a:ext cx="10058400" cy="4150895"/>
          </a:xfrm>
        </p:spPr>
        <p:txBody>
          <a:bodyPr>
            <a:normAutofit lnSpcReduction="10000"/>
          </a:bodyPr>
          <a:lstStyle/>
          <a:p>
            <a:r>
              <a:rPr lang="es-CL" b="1" dirty="0" smtClean="0"/>
              <a:t>Cardinalidad</a:t>
            </a:r>
          </a:p>
          <a:p>
            <a:endParaRPr lang="es-CL" dirty="0"/>
          </a:p>
          <a:p>
            <a:endParaRPr lang="es-CL" dirty="0" smtClean="0"/>
          </a:p>
          <a:p>
            <a:endParaRPr lang="es-CL" dirty="0"/>
          </a:p>
          <a:p>
            <a:endParaRPr lang="es-CL" dirty="0" smtClean="0"/>
          </a:p>
          <a:p>
            <a:r>
              <a:rPr lang="es-ES" b="1" dirty="0" smtClean="0"/>
              <a:t>Dirección </a:t>
            </a:r>
            <a:r>
              <a:rPr lang="es-ES" b="1" dirty="0"/>
              <a:t>de filtro cruzado </a:t>
            </a:r>
            <a:endParaRPr lang="es-ES" b="1" dirty="0" smtClean="0"/>
          </a:p>
          <a:p>
            <a:pPr lvl="1">
              <a:buFont typeface="Wingdings" panose="05000000000000000000" pitchFamily="2" charset="2"/>
              <a:buChar char="§"/>
            </a:pPr>
            <a:r>
              <a:rPr lang="es-ES" dirty="0" smtClean="0"/>
              <a:t>Única</a:t>
            </a:r>
            <a:r>
              <a:rPr lang="es-ES" dirty="0"/>
              <a:t>: Es lo más deseado. La dirección del filtro siempre se propaga en una sola dirección de la relación. </a:t>
            </a:r>
            <a:endParaRPr lang="es-ES" dirty="0" smtClean="0"/>
          </a:p>
          <a:p>
            <a:pPr lvl="1">
              <a:buFont typeface="Wingdings" panose="05000000000000000000" pitchFamily="2" charset="2"/>
              <a:buChar char="§"/>
            </a:pPr>
            <a:r>
              <a:rPr lang="es-ES" dirty="0" smtClean="0"/>
              <a:t>Ambas</a:t>
            </a:r>
            <a:r>
              <a:rPr lang="es-ES" dirty="0"/>
              <a:t>: La dirección del filtro se propaga en ambas direcciones de la relación</a:t>
            </a:r>
            <a:r>
              <a:rPr lang="es-ES" dirty="0" smtClean="0"/>
              <a:t>.</a:t>
            </a:r>
          </a:p>
          <a:p>
            <a:pPr lvl="1">
              <a:buFont typeface="Wingdings" panose="05000000000000000000" pitchFamily="2" charset="2"/>
              <a:buChar char="§"/>
            </a:pPr>
            <a:endParaRPr lang="es-ES" dirty="0" smtClean="0"/>
          </a:p>
          <a:p>
            <a:r>
              <a:rPr lang="es-CL" b="1" dirty="0"/>
              <a:t>Activar esta relación </a:t>
            </a:r>
            <a:endParaRPr lang="es-CL" b="1" dirty="0" smtClean="0"/>
          </a:p>
          <a:p>
            <a:pPr lvl="1">
              <a:buFont typeface="Wingdings" panose="05000000000000000000" pitchFamily="2" charset="2"/>
              <a:buChar char="§"/>
            </a:pPr>
            <a:r>
              <a:rPr lang="es-ES" dirty="0"/>
              <a:t>Este paso es crítico cuando hay más de una relación entre dos tablas.</a:t>
            </a:r>
            <a:endParaRPr lang="es-CL" dirty="0"/>
          </a:p>
        </p:txBody>
      </p:sp>
      <p:pic>
        <p:nvPicPr>
          <p:cNvPr id="8" name="Imagen 7"/>
          <p:cNvPicPr>
            <a:picLocks noChangeAspect="1"/>
          </p:cNvPicPr>
          <p:nvPr/>
        </p:nvPicPr>
        <p:blipFill rotWithShape="1">
          <a:blip r:embed="rId2"/>
          <a:srcRect l="6316" t="64803" r="3487" b="15460"/>
          <a:stretch/>
        </p:blipFill>
        <p:spPr>
          <a:xfrm>
            <a:off x="2389704" y="2402264"/>
            <a:ext cx="7473551" cy="1440998"/>
          </a:xfrm>
          <a:prstGeom prst="rect">
            <a:avLst/>
          </a:prstGeom>
        </p:spPr>
      </p:pic>
    </p:spTree>
    <p:extLst>
      <p:ext uri="{BB962C8B-B14F-4D97-AF65-F5344CB8AC3E}">
        <p14:creationId xmlns:p14="http://schemas.microsoft.com/office/powerpoint/2010/main" val="27181187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L" dirty="0" smtClean="0"/>
              <a:t>Ejemplos:</a:t>
            </a:r>
            <a:endParaRPr lang="es-CL" dirty="0"/>
          </a:p>
        </p:txBody>
      </p:sp>
      <p:sp>
        <p:nvSpPr>
          <p:cNvPr id="3" name="Marcador de contenido 2"/>
          <p:cNvSpPr>
            <a:spLocks noGrp="1"/>
          </p:cNvSpPr>
          <p:nvPr>
            <p:ph idx="1"/>
          </p:nvPr>
        </p:nvSpPr>
        <p:spPr>
          <a:xfrm>
            <a:off x="1097280" y="1949115"/>
            <a:ext cx="10058400" cy="4150895"/>
          </a:xfrm>
        </p:spPr>
        <p:txBody>
          <a:bodyPr>
            <a:normAutofit/>
          </a:bodyPr>
          <a:lstStyle/>
          <a:p>
            <a:r>
              <a:rPr lang="es-ES" dirty="0" smtClean="0"/>
              <a:t>Utilizando el archivo “Crear relación entre tablas en </a:t>
            </a:r>
            <a:r>
              <a:rPr lang="es-ES" dirty="0" err="1" smtClean="0"/>
              <a:t>Power</a:t>
            </a:r>
            <a:r>
              <a:rPr lang="es-ES" dirty="0" smtClean="0"/>
              <a:t> BI” </a:t>
            </a:r>
          </a:p>
          <a:p>
            <a:endParaRPr lang="es-ES" dirty="0" smtClean="0"/>
          </a:p>
          <a:p>
            <a:r>
              <a:rPr lang="es-ES" dirty="0" smtClean="0"/>
              <a:t>Crear </a:t>
            </a:r>
            <a:r>
              <a:rPr lang="es-ES" dirty="0"/>
              <a:t>una relación de “uno a varios” 1</a:t>
            </a:r>
            <a:r>
              <a:rPr lang="es-ES" dirty="0" smtClean="0"/>
              <a:t>:</a:t>
            </a:r>
          </a:p>
          <a:p>
            <a:r>
              <a:rPr lang="es-ES" dirty="0" smtClean="0"/>
              <a:t>Usar </a:t>
            </a:r>
            <a:r>
              <a:rPr lang="es-ES" dirty="0"/>
              <a:t>las tablas </a:t>
            </a:r>
            <a:r>
              <a:rPr lang="es-ES" dirty="0" err="1"/>
              <a:t>ReclamosU</a:t>
            </a:r>
            <a:r>
              <a:rPr lang="es-ES" dirty="0"/>
              <a:t> and Canal de </a:t>
            </a:r>
            <a:r>
              <a:rPr lang="es-ES" dirty="0" smtClean="0"/>
              <a:t>reclamos</a:t>
            </a:r>
          </a:p>
          <a:p>
            <a:endParaRPr lang="es-ES" dirty="0"/>
          </a:p>
          <a:p>
            <a:r>
              <a:rPr lang="es-ES" dirty="0"/>
              <a:t>Crear una relación de “varios a varios</a:t>
            </a:r>
            <a:r>
              <a:rPr lang="es-ES" dirty="0" smtClean="0"/>
              <a:t>”: (Reparar </a:t>
            </a:r>
            <a:r>
              <a:rPr lang="es-ES" dirty="0"/>
              <a:t>el mensaje: “una de las columnas debe tener valores únicos”) </a:t>
            </a:r>
            <a:endParaRPr lang="es-ES" dirty="0" smtClean="0"/>
          </a:p>
          <a:p>
            <a:r>
              <a:rPr lang="es-ES" dirty="0" smtClean="0"/>
              <a:t>Usar </a:t>
            </a:r>
            <a:r>
              <a:rPr lang="es-ES" dirty="0"/>
              <a:t>las tablas Canal de reclamos y </a:t>
            </a:r>
            <a:r>
              <a:rPr lang="es-ES" dirty="0" err="1"/>
              <a:t>ReclamosM</a:t>
            </a:r>
            <a:endParaRPr lang="es-CL" dirty="0"/>
          </a:p>
        </p:txBody>
      </p:sp>
    </p:spTree>
    <p:extLst>
      <p:ext uri="{BB962C8B-B14F-4D97-AF65-F5344CB8AC3E}">
        <p14:creationId xmlns:p14="http://schemas.microsoft.com/office/powerpoint/2010/main" val="302675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normAutofit/>
          </a:bodyPr>
          <a:lstStyle/>
          <a:p>
            <a:r>
              <a:rPr lang="es-CL" altLang="es-CL" sz="4400" dirty="0">
                <a:solidFill>
                  <a:srgbClr val="000000"/>
                </a:solidFill>
                <a:latin typeface="Arial" panose="020B0604020202020204" pitchFamily="34" charset="0"/>
                <a:cs typeface="Arial" panose="020B0604020202020204" pitchFamily="34" charset="0"/>
              </a:rPr>
              <a:t>Tablas de dimensión y tablas de hecho</a:t>
            </a:r>
            <a:r>
              <a:rPr lang="es-CL" altLang="es-CL" sz="4400" dirty="0" smtClean="0">
                <a:solidFill>
                  <a:srgbClr val="000000"/>
                </a:solidFill>
                <a:latin typeface="Arial" panose="020B0604020202020204" pitchFamily="34" charset="0"/>
                <a:cs typeface="Arial" panose="020B0604020202020204" pitchFamily="34" charset="0"/>
              </a:rPr>
              <a:t>.</a:t>
            </a:r>
            <a:endParaRPr lang="es-CL" sz="4400" dirty="0"/>
          </a:p>
        </p:txBody>
      </p:sp>
      <p:sp>
        <p:nvSpPr>
          <p:cNvPr id="5" name="Subtítulo 4"/>
          <p:cNvSpPr>
            <a:spLocks noGrp="1"/>
          </p:cNvSpPr>
          <p:nvPr>
            <p:ph type="subTitle" idx="1"/>
          </p:nvPr>
        </p:nvSpPr>
        <p:spPr/>
        <p:txBody>
          <a:bodyPr/>
          <a:lstStyle/>
          <a:p>
            <a:endParaRPr lang="es-CL"/>
          </a:p>
        </p:txBody>
      </p:sp>
    </p:spTree>
    <p:extLst>
      <p:ext uri="{BB962C8B-B14F-4D97-AF65-F5344CB8AC3E}">
        <p14:creationId xmlns:p14="http://schemas.microsoft.com/office/powerpoint/2010/main" val="30549332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Definiciones</a:t>
            </a:r>
            <a:endParaRPr lang="es-CL" dirty="0"/>
          </a:p>
        </p:txBody>
      </p:sp>
      <p:sp>
        <p:nvSpPr>
          <p:cNvPr id="3" name="Marcador de contenido 2"/>
          <p:cNvSpPr>
            <a:spLocks noGrp="1"/>
          </p:cNvSpPr>
          <p:nvPr>
            <p:ph idx="1"/>
          </p:nvPr>
        </p:nvSpPr>
        <p:spPr/>
        <p:txBody>
          <a:bodyPr/>
          <a:lstStyle/>
          <a:p>
            <a:pPr algn="just"/>
            <a:r>
              <a:rPr lang="es-ES" b="1" dirty="0" smtClean="0"/>
              <a:t>Tablas </a:t>
            </a:r>
            <a:r>
              <a:rPr lang="es-ES" b="1" dirty="0"/>
              <a:t>de hechos </a:t>
            </a:r>
            <a:r>
              <a:rPr lang="es-ES" dirty="0"/>
              <a:t>pueden ser aquellas tablas con información sobre las ventas que realizamos, sobre las entradas y salidas de material de nuestros almacenes, o sobre las llamadas que el equipo de soporte de nuestra empresa recibe de los clientes. Estas son tablas que, normalmente, van a cambiar con mucha frecuencia</a:t>
            </a:r>
            <a:r>
              <a:rPr lang="es-ES" dirty="0" smtClean="0"/>
              <a:t>.</a:t>
            </a:r>
          </a:p>
          <a:p>
            <a:pPr algn="just"/>
            <a:endParaRPr lang="es-ES" dirty="0"/>
          </a:p>
          <a:p>
            <a:pPr algn="just"/>
            <a:r>
              <a:rPr lang="es-ES" b="1" dirty="0" smtClean="0"/>
              <a:t>Tablas </a:t>
            </a:r>
            <a:r>
              <a:rPr lang="es-ES" b="1" dirty="0"/>
              <a:t>de dimensiones </a:t>
            </a:r>
            <a:r>
              <a:rPr lang="es-ES" dirty="0"/>
              <a:t>pueden ser la tabla de fechas (que nos permitirá segmentar nuestras ventas por períodos temporales), la tabla de clientes (que nos permitirá segmentar las llamadas que recibe el equipo de soporte según el estado civil del cliente, de su sexo, de su edad…) o la tabla con información geográfica, que nos permitirá desagregar las llegadas de material a nuestros almacenes por país, o por región, por ejemplo.</a:t>
            </a:r>
            <a:endParaRPr lang="es-CL" dirty="0"/>
          </a:p>
        </p:txBody>
      </p:sp>
    </p:spTree>
    <p:extLst>
      <p:ext uri="{BB962C8B-B14F-4D97-AF65-F5344CB8AC3E}">
        <p14:creationId xmlns:p14="http://schemas.microsoft.com/office/powerpoint/2010/main" val="8462289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normAutofit/>
          </a:bodyPr>
          <a:lstStyle/>
          <a:p>
            <a:r>
              <a:rPr lang="es-CL" altLang="es-CL" sz="4400" dirty="0" smtClean="0">
                <a:solidFill>
                  <a:srgbClr val="000000"/>
                </a:solidFill>
                <a:latin typeface="Arial" panose="020B0604020202020204" pitchFamily="34" charset="0"/>
                <a:cs typeface="Arial" panose="020B0604020202020204" pitchFamily="34" charset="0"/>
              </a:rPr>
              <a:t/>
            </a:r>
            <a:br>
              <a:rPr lang="es-CL" altLang="es-CL" sz="4400" dirty="0" smtClean="0">
                <a:solidFill>
                  <a:srgbClr val="000000"/>
                </a:solidFill>
                <a:latin typeface="Arial" panose="020B0604020202020204" pitchFamily="34" charset="0"/>
                <a:cs typeface="Arial" panose="020B0604020202020204" pitchFamily="34" charset="0"/>
              </a:rPr>
            </a:br>
            <a:r>
              <a:rPr lang="es-CL" altLang="es-CL" sz="4400" dirty="0">
                <a:solidFill>
                  <a:srgbClr val="000000"/>
                </a:solidFill>
                <a:latin typeface="Arial" panose="020B0604020202020204" pitchFamily="34" charset="0"/>
                <a:cs typeface="Arial" panose="020B0604020202020204" pitchFamily="34" charset="0"/>
              </a:rPr>
              <a:t/>
            </a:r>
            <a:br>
              <a:rPr lang="es-CL" altLang="es-CL" sz="4400" dirty="0">
                <a:solidFill>
                  <a:srgbClr val="000000"/>
                </a:solidFill>
                <a:latin typeface="Arial" panose="020B0604020202020204" pitchFamily="34" charset="0"/>
                <a:cs typeface="Arial" panose="020B0604020202020204" pitchFamily="34" charset="0"/>
              </a:rPr>
            </a:br>
            <a:r>
              <a:rPr lang="es-CL" altLang="es-CL" sz="4400" dirty="0" smtClean="0">
                <a:solidFill>
                  <a:srgbClr val="000000"/>
                </a:solidFill>
                <a:latin typeface="Arial" panose="020B0604020202020204" pitchFamily="34" charset="0"/>
                <a:cs typeface="Arial" panose="020B0604020202020204" pitchFamily="34" charset="0"/>
              </a:rPr>
              <a:t>Creación </a:t>
            </a:r>
            <a:r>
              <a:rPr lang="es-CL" altLang="es-CL" sz="4400" dirty="0">
                <a:solidFill>
                  <a:srgbClr val="000000"/>
                </a:solidFill>
                <a:latin typeface="Arial" panose="020B0604020202020204" pitchFamily="34" charset="0"/>
                <a:cs typeface="Arial" panose="020B0604020202020204" pitchFamily="34" charset="0"/>
              </a:rPr>
              <a:t>de cálculos y medidas</a:t>
            </a:r>
            <a:r>
              <a:rPr lang="es-CL" altLang="es-CL" sz="4400" dirty="0" smtClean="0">
                <a:solidFill>
                  <a:srgbClr val="000000"/>
                </a:solidFill>
                <a:latin typeface="Arial" panose="020B0604020202020204" pitchFamily="34" charset="0"/>
                <a:cs typeface="Arial" panose="020B0604020202020204" pitchFamily="34" charset="0"/>
              </a:rPr>
              <a:t>.</a:t>
            </a:r>
            <a:endParaRPr lang="es-CL" sz="4400" dirty="0"/>
          </a:p>
        </p:txBody>
      </p:sp>
      <p:sp>
        <p:nvSpPr>
          <p:cNvPr id="5" name="Subtítulo 4"/>
          <p:cNvSpPr>
            <a:spLocks noGrp="1"/>
          </p:cNvSpPr>
          <p:nvPr>
            <p:ph type="subTitle" idx="1"/>
          </p:nvPr>
        </p:nvSpPr>
        <p:spPr/>
        <p:txBody>
          <a:bodyPr/>
          <a:lstStyle/>
          <a:p>
            <a:endParaRPr lang="es-CL"/>
          </a:p>
        </p:txBody>
      </p:sp>
    </p:spTree>
    <p:extLst>
      <p:ext uri="{BB962C8B-B14F-4D97-AF65-F5344CB8AC3E}">
        <p14:creationId xmlns:p14="http://schemas.microsoft.com/office/powerpoint/2010/main" val="10752100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s-CL" dirty="0"/>
          </a:p>
        </p:txBody>
      </p:sp>
      <p:sp>
        <p:nvSpPr>
          <p:cNvPr id="3" name="Marcador de contenido 2"/>
          <p:cNvSpPr>
            <a:spLocks noGrp="1"/>
          </p:cNvSpPr>
          <p:nvPr>
            <p:ph idx="1"/>
          </p:nvPr>
        </p:nvSpPr>
        <p:spPr/>
        <p:txBody>
          <a:bodyPr>
            <a:noAutofit/>
          </a:bodyPr>
          <a:lstStyle/>
          <a:p>
            <a:pPr algn="just"/>
            <a:r>
              <a:rPr lang="es-ES" dirty="0" smtClean="0"/>
              <a:t>Piense </a:t>
            </a:r>
            <a:r>
              <a:rPr lang="es-ES" dirty="0"/>
              <a:t>en todos los </a:t>
            </a:r>
            <a:r>
              <a:rPr lang="es-ES" b="1" dirty="0"/>
              <a:t>datos</a:t>
            </a:r>
            <a:r>
              <a:rPr lang="es-ES" dirty="0"/>
              <a:t> que se generan a diario y que están disponibles en una organización, desde datos transaccionales en una base de datos tradicional, datos de telemetría de los servicios que usa, hasta las señales que obtiene de distintas áreas, como las redes sociales</a:t>
            </a:r>
            <a:r>
              <a:rPr lang="es-ES" dirty="0" smtClean="0"/>
              <a:t>.</a:t>
            </a:r>
          </a:p>
          <a:p>
            <a:pPr algn="just"/>
            <a:r>
              <a:rPr lang="es-ES" dirty="0" smtClean="0"/>
              <a:t>Por ejemplo:</a:t>
            </a:r>
          </a:p>
          <a:p>
            <a:pPr marL="804863" indent="-627063" algn="just">
              <a:buFont typeface="Wingdings" panose="05000000000000000000" pitchFamily="2" charset="2"/>
              <a:buChar char="Ø"/>
            </a:pPr>
            <a:r>
              <a:rPr lang="es-ES" dirty="0" smtClean="0"/>
              <a:t>Seguimiento </a:t>
            </a:r>
            <a:r>
              <a:rPr lang="es-ES" dirty="0"/>
              <a:t>del inventario</a:t>
            </a:r>
          </a:p>
          <a:p>
            <a:pPr marL="804863" indent="-627063" algn="just">
              <a:buFont typeface="Wingdings" panose="05000000000000000000" pitchFamily="2" charset="2"/>
              <a:buChar char="Ø"/>
            </a:pPr>
            <a:r>
              <a:rPr lang="es-ES" dirty="0"/>
              <a:t>Identificación de hábitos de compra</a:t>
            </a:r>
          </a:p>
          <a:p>
            <a:pPr marL="804863" indent="-627063" algn="just">
              <a:buFont typeface="Wingdings" panose="05000000000000000000" pitchFamily="2" charset="2"/>
              <a:buChar char="Ø"/>
            </a:pPr>
            <a:r>
              <a:rPr lang="es-ES" dirty="0"/>
              <a:t>Detección de tendencias y patrones de usuarios</a:t>
            </a:r>
          </a:p>
          <a:p>
            <a:pPr marL="804863" indent="-627063" algn="just">
              <a:buFont typeface="Wingdings" panose="05000000000000000000" pitchFamily="2" charset="2"/>
              <a:buChar char="Ø"/>
            </a:pPr>
            <a:r>
              <a:rPr lang="es-ES" dirty="0"/>
              <a:t>Recomendación de compras</a:t>
            </a:r>
          </a:p>
          <a:p>
            <a:pPr marL="804863" indent="-627063" algn="just">
              <a:buFont typeface="Wingdings" panose="05000000000000000000" pitchFamily="2" charset="2"/>
              <a:buChar char="Ø"/>
            </a:pPr>
            <a:r>
              <a:rPr lang="es-ES" dirty="0"/>
              <a:t>Definición de optimizaciones de precios</a:t>
            </a:r>
          </a:p>
          <a:p>
            <a:pPr marL="804863" indent="-627063" algn="just">
              <a:buFont typeface="Wingdings" panose="05000000000000000000" pitchFamily="2" charset="2"/>
              <a:buChar char="Ø"/>
            </a:pPr>
            <a:r>
              <a:rPr lang="es-ES" dirty="0"/>
              <a:t>Identificación y detención del fraude</a:t>
            </a:r>
          </a:p>
          <a:p>
            <a:pPr algn="just"/>
            <a:endParaRPr lang="es-CL" dirty="0"/>
          </a:p>
        </p:txBody>
      </p:sp>
    </p:spTree>
    <p:extLst>
      <p:ext uri="{BB962C8B-B14F-4D97-AF65-F5344CB8AC3E}">
        <p14:creationId xmlns:p14="http://schemas.microsoft.com/office/powerpoint/2010/main" val="17748874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Medidas rápidas</a:t>
            </a:r>
            <a:endParaRPr lang="es-CL" dirty="0"/>
          </a:p>
        </p:txBody>
      </p:sp>
      <p:sp>
        <p:nvSpPr>
          <p:cNvPr id="3" name="Marcador de contenido 2"/>
          <p:cNvSpPr>
            <a:spLocks noGrp="1"/>
          </p:cNvSpPr>
          <p:nvPr>
            <p:ph idx="1"/>
          </p:nvPr>
        </p:nvSpPr>
        <p:spPr>
          <a:xfrm>
            <a:off x="1097280" y="1845734"/>
            <a:ext cx="6659354" cy="4023360"/>
          </a:xfrm>
        </p:spPr>
        <p:txBody>
          <a:bodyPr>
            <a:normAutofit/>
          </a:bodyPr>
          <a:lstStyle/>
          <a:p>
            <a:pPr algn="just"/>
            <a:r>
              <a:rPr lang="es-ES" dirty="0"/>
              <a:t>Muchos cálculos comunes están disponibles como </a:t>
            </a:r>
            <a:r>
              <a:rPr lang="es-ES" i="1" dirty="0"/>
              <a:t>medidas rápidas</a:t>
            </a:r>
            <a:r>
              <a:rPr lang="es-ES" dirty="0"/>
              <a:t>, que escriben las fórmulas DAX automáticamente en función de las entradas de una ventana. Estos cálculos rápidos y eficaces también son ideales para el aprendizaje de DAX o para inicializar sus propias medidas personalizadas.</a:t>
            </a:r>
          </a:p>
          <a:p>
            <a:pPr algn="just"/>
            <a:r>
              <a:rPr lang="es-ES" dirty="0"/>
              <a:t>Cree una medida rápida mediante uno de estos métodos:</a:t>
            </a:r>
          </a:p>
          <a:p>
            <a:pPr marL="452438" indent="-277813" algn="just">
              <a:buFont typeface="Wingdings" panose="05000000000000000000" pitchFamily="2" charset="2"/>
              <a:buChar char="Ø"/>
            </a:pPr>
            <a:r>
              <a:rPr lang="es-ES" dirty="0"/>
              <a:t>Desde una tabla del panel </a:t>
            </a:r>
            <a:r>
              <a:rPr lang="es-ES" b="1" dirty="0"/>
              <a:t>Campos</a:t>
            </a:r>
            <a:r>
              <a:rPr lang="es-ES" dirty="0"/>
              <a:t>, haga clic con el botón derecho o seleccione </a:t>
            </a:r>
            <a:r>
              <a:rPr lang="es-ES" b="1" dirty="0"/>
              <a:t>Más opciones</a:t>
            </a:r>
            <a:r>
              <a:rPr lang="es-ES" dirty="0"/>
              <a:t> (</a:t>
            </a:r>
            <a:r>
              <a:rPr lang="es-ES" b="1" dirty="0"/>
              <a:t>...</a:t>
            </a:r>
            <a:r>
              <a:rPr lang="es-ES" dirty="0"/>
              <a:t>) y, después, elija </a:t>
            </a:r>
            <a:r>
              <a:rPr lang="es-ES" b="1" dirty="0"/>
              <a:t>Nueva medida rápida</a:t>
            </a:r>
            <a:r>
              <a:rPr lang="es-ES" dirty="0"/>
              <a:t> de la lista.</a:t>
            </a:r>
          </a:p>
          <a:p>
            <a:pPr marL="452438" indent="-277813" algn="just">
              <a:buFont typeface="Wingdings" panose="05000000000000000000" pitchFamily="2" charset="2"/>
              <a:buChar char="Ø"/>
            </a:pPr>
            <a:r>
              <a:rPr lang="es-ES" dirty="0"/>
              <a:t>En </a:t>
            </a:r>
            <a:r>
              <a:rPr lang="es-ES" b="1" dirty="0"/>
              <a:t>Cálculos</a:t>
            </a:r>
            <a:r>
              <a:rPr lang="es-ES" dirty="0"/>
              <a:t> en la pestaña </a:t>
            </a:r>
            <a:r>
              <a:rPr lang="es-ES" b="1" dirty="0"/>
              <a:t>Inicio</a:t>
            </a:r>
            <a:r>
              <a:rPr lang="es-ES" dirty="0"/>
              <a:t> de la cinta de </a:t>
            </a:r>
            <a:r>
              <a:rPr lang="es-ES" dirty="0" err="1"/>
              <a:t>Power</a:t>
            </a:r>
            <a:r>
              <a:rPr lang="es-ES" dirty="0"/>
              <a:t> BI Desktop, seleccione </a:t>
            </a:r>
            <a:r>
              <a:rPr lang="es-ES" b="1" dirty="0"/>
              <a:t>Nueva medida rápida</a:t>
            </a:r>
            <a:r>
              <a:rPr lang="es-ES" dirty="0"/>
              <a:t>.</a:t>
            </a:r>
          </a:p>
          <a:p>
            <a:pPr algn="just"/>
            <a:endParaRPr lang="es-CL" dirty="0"/>
          </a:p>
        </p:txBody>
      </p:sp>
      <p:pic>
        <p:nvPicPr>
          <p:cNvPr id="4" name="Imagen 3"/>
          <p:cNvPicPr>
            <a:picLocks noChangeAspect="1"/>
          </p:cNvPicPr>
          <p:nvPr/>
        </p:nvPicPr>
        <p:blipFill rotWithShape="1">
          <a:blip r:embed="rId2"/>
          <a:srcRect l="58391" t="15441" b="3793"/>
          <a:stretch/>
        </p:blipFill>
        <p:spPr>
          <a:xfrm>
            <a:off x="8044348" y="1845734"/>
            <a:ext cx="3721981" cy="4063848"/>
          </a:xfrm>
          <a:prstGeom prst="rect">
            <a:avLst/>
          </a:prstGeom>
        </p:spPr>
      </p:pic>
    </p:spTree>
    <p:extLst>
      <p:ext uri="{BB962C8B-B14F-4D97-AF65-F5344CB8AC3E}">
        <p14:creationId xmlns:p14="http://schemas.microsoft.com/office/powerpoint/2010/main" val="2840610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normAutofit/>
          </a:bodyPr>
          <a:lstStyle/>
          <a:p>
            <a:r>
              <a:rPr lang="es-CL" altLang="es-CL" sz="4400" dirty="0" smtClean="0">
                <a:solidFill>
                  <a:srgbClr val="000000"/>
                </a:solidFill>
                <a:latin typeface="Arial" panose="020B0604020202020204" pitchFamily="34" charset="0"/>
                <a:cs typeface="Arial" panose="020B0604020202020204" pitchFamily="34" charset="0"/>
              </a:rPr>
              <a:t>Uso </a:t>
            </a:r>
            <a:r>
              <a:rPr lang="es-CL" altLang="es-CL" sz="4400" dirty="0">
                <a:solidFill>
                  <a:srgbClr val="000000"/>
                </a:solidFill>
                <a:latin typeface="Arial" panose="020B0604020202020204" pitchFamily="34" charset="0"/>
                <a:cs typeface="Arial" panose="020B0604020202020204" pitchFamily="34" charset="0"/>
              </a:rPr>
              <a:t>de matrices</a:t>
            </a:r>
            <a:r>
              <a:rPr lang="es-CL" altLang="es-CL" sz="4400" dirty="0" smtClean="0">
                <a:solidFill>
                  <a:srgbClr val="000000"/>
                </a:solidFill>
                <a:latin typeface="Arial" panose="020B0604020202020204" pitchFamily="34" charset="0"/>
                <a:cs typeface="Arial" panose="020B0604020202020204" pitchFamily="34" charset="0"/>
              </a:rPr>
              <a:t>.</a:t>
            </a:r>
            <a:endParaRPr lang="es-CL" sz="4400" dirty="0"/>
          </a:p>
        </p:txBody>
      </p:sp>
      <p:sp>
        <p:nvSpPr>
          <p:cNvPr id="5" name="Subtítulo 4"/>
          <p:cNvSpPr>
            <a:spLocks noGrp="1"/>
          </p:cNvSpPr>
          <p:nvPr>
            <p:ph type="subTitle" idx="1"/>
          </p:nvPr>
        </p:nvSpPr>
        <p:spPr/>
        <p:txBody>
          <a:bodyPr/>
          <a:lstStyle/>
          <a:p>
            <a:endParaRPr lang="es-CL"/>
          </a:p>
        </p:txBody>
      </p:sp>
    </p:spTree>
    <p:extLst>
      <p:ext uri="{BB962C8B-B14F-4D97-AF65-F5344CB8AC3E}">
        <p14:creationId xmlns:p14="http://schemas.microsoft.com/office/powerpoint/2010/main" val="42290672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Creación de matriz</a:t>
            </a:r>
            <a:endParaRPr lang="es-CL" dirty="0"/>
          </a:p>
        </p:txBody>
      </p:sp>
      <p:sp>
        <p:nvSpPr>
          <p:cNvPr id="3" name="Marcador de contenido 2"/>
          <p:cNvSpPr>
            <a:spLocks noGrp="1"/>
          </p:cNvSpPr>
          <p:nvPr>
            <p:ph idx="1"/>
          </p:nvPr>
        </p:nvSpPr>
        <p:spPr/>
        <p:txBody>
          <a:bodyPr/>
          <a:lstStyle/>
          <a:p>
            <a:pPr algn="just"/>
            <a:r>
              <a:rPr lang="es-ES" dirty="0" smtClean="0"/>
              <a:t>Una </a:t>
            </a:r>
            <a:r>
              <a:rPr lang="es-ES" dirty="0"/>
              <a:t>matriz </a:t>
            </a:r>
            <a:r>
              <a:rPr lang="es-ES" dirty="0" smtClean="0"/>
              <a:t>sirve para </a:t>
            </a:r>
            <a:r>
              <a:rPr lang="es-ES" dirty="0"/>
              <a:t>mostrar resúmenes de los datos agregados agrupados en filas y en columnas; algo similar a una tabla dinámica o a una tabla de referencias cruzadas. El número de valores únicos por cada grupo de filas y columnas determina el número de filas y de columnas de los grupos. En la ilustración siguiente, se muestra la plantilla de matriz inicial, seleccionada en la superficie de diseño:</a:t>
            </a:r>
          </a:p>
          <a:p>
            <a:pPr algn="just"/>
            <a:endParaRPr lang="es-ES" dirty="0"/>
          </a:p>
        </p:txBody>
      </p:sp>
      <p:pic>
        <p:nvPicPr>
          <p:cNvPr id="5" name="Imagen 4"/>
          <p:cNvPicPr>
            <a:picLocks noChangeAspect="1"/>
          </p:cNvPicPr>
          <p:nvPr/>
        </p:nvPicPr>
        <p:blipFill rotWithShape="1">
          <a:blip r:embed="rId2"/>
          <a:srcRect l="28219" t="16054" r="27385" b="19426"/>
          <a:stretch/>
        </p:blipFill>
        <p:spPr>
          <a:xfrm>
            <a:off x="7330966" y="2996746"/>
            <a:ext cx="4035971" cy="3299308"/>
          </a:xfrm>
          <a:prstGeom prst="rect">
            <a:avLst/>
          </a:prstGeom>
        </p:spPr>
      </p:pic>
      <p:pic>
        <p:nvPicPr>
          <p:cNvPr id="6" name="Imagen 5"/>
          <p:cNvPicPr>
            <a:picLocks noChangeAspect="1"/>
          </p:cNvPicPr>
          <p:nvPr/>
        </p:nvPicPr>
        <p:blipFill rotWithShape="1">
          <a:blip r:embed="rId3"/>
          <a:srcRect l="-58" t="3027" r="68765" b="82567"/>
          <a:stretch/>
        </p:blipFill>
        <p:spPr>
          <a:xfrm>
            <a:off x="1097280" y="3867457"/>
            <a:ext cx="5722882" cy="1481959"/>
          </a:xfrm>
          <a:prstGeom prst="rect">
            <a:avLst/>
          </a:prstGeom>
        </p:spPr>
      </p:pic>
      <p:sp>
        <p:nvSpPr>
          <p:cNvPr id="7" name="Elipse 6"/>
          <p:cNvSpPr/>
          <p:nvPr/>
        </p:nvSpPr>
        <p:spPr>
          <a:xfrm>
            <a:off x="4887310" y="4020207"/>
            <a:ext cx="945931" cy="1072055"/>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32512522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normAutofit/>
          </a:bodyPr>
          <a:lstStyle/>
          <a:p>
            <a:r>
              <a:rPr lang="es-CL" altLang="es-CL" sz="4400" dirty="0" smtClean="0">
                <a:solidFill>
                  <a:srgbClr val="000000"/>
                </a:solidFill>
                <a:latin typeface="Arial" panose="020B0604020202020204" pitchFamily="34" charset="0"/>
                <a:cs typeface="Arial" panose="020B0604020202020204" pitchFamily="34" charset="0"/>
              </a:rPr>
              <a:t/>
            </a:r>
            <a:br>
              <a:rPr lang="es-CL" altLang="es-CL" sz="4400" dirty="0" smtClean="0">
                <a:solidFill>
                  <a:srgbClr val="000000"/>
                </a:solidFill>
                <a:latin typeface="Arial" panose="020B0604020202020204" pitchFamily="34" charset="0"/>
                <a:cs typeface="Arial" panose="020B0604020202020204" pitchFamily="34" charset="0"/>
              </a:rPr>
            </a:br>
            <a:r>
              <a:rPr lang="es-CL" altLang="es-CL" sz="4400" dirty="0" smtClean="0">
                <a:solidFill>
                  <a:srgbClr val="000000"/>
                </a:solidFill>
                <a:latin typeface="Arial" panose="020B0604020202020204" pitchFamily="34" charset="0"/>
                <a:cs typeface="Arial" panose="020B0604020202020204" pitchFamily="34" charset="0"/>
              </a:rPr>
              <a:t>Uso de filtros y segmentación de datos.</a:t>
            </a:r>
            <a:endParaRPr lang="es-CL" sz="4400" dirty="0"/>
          </a:p>
        </p:txBody>
      </p:sp>
      <p:sp>
        <p:nvSpPr>
          <p:cNvPr id="5" name="Subtítulo 4"/>
          <p:cNvSpPr>
            <a:spLocks noGrp="1"/>
          </p:cNvSpPr>
          <p:nvPr>
            <p:ph type="subTitle" idx="1"/>
          </p:nvPr>
        </p:nvSpPr>
        <p:spPr/>
        <p:txBody>
          <a:bodyPr/>
          <a:lstStyle/>
          <a:p>
            <a:endParaRPr lang="es-CL"/>
          </a:p>
        </p:txBody>
      </p:sp>
    </p:spTree>
    <p:extLst>
      <p:ext uri="{BB962C8B-B14F-4D97-AF65-F5344CB8AC3E}">
        <p14:creationId xmlns:p14="http://schemas.microsoft.com/office/powerpoint/2010/main" val="16719773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54511" t="14981" r="1" b="35517"/>
          <a:stretch/>
        </p:blipFill>
        <p:spPr>
          <a:xfrm>
            <a:off x="5942532" y="1949570"/>
            <a:ext cx="5433865" cy="3326226"/>
          </a:xfrm>
          <a:prstGeom prst="rect">
            <a:avLst/>
          </a:prstGeom>
        </p:spPr>
      </p:pic>
      <p:sp>
        <p:nvSpPr>
          <p:cNvPr id="2" name="Título 1"/>
          <p:cNvSpPr>
            <a:spLocks noGrp="1"/>
          </p:cNvSpPr>
          <p:nvPr>
            <p:ph type="title"/>
          </p:nvPr>
        </p:nvSpPr>
        <p:spPr/>
        <p:txBody>
          <a:bodyPr/>
          <a:lstStyle/>
          <a:p>
            <a:r>
              <a:rPr lang="es-ES" dirty="0" smtClean="0"/>
              <a:t>Segmentación </a:t>
            </a:r>
            <a:endParaRPr lang="es-CL" dirty="0"/>
          </a:p>
        </p:txBody>
      </p:sp>
      <p:sp>
        <p:nvSpPr>
          <p:cNvPr id="3" name="Marcador de contenido 2"/>
          <p:cNvSpPr>
            <a:spLocks noGrp="1"/>
          </p:cNvSpPr>
          <p:nvPr>
            <p:ph idx="1"/>
          </p:nvPr>
        </p:nvSpPr>
        <p:spPr>
          <a:xfrm>
            <a:off x="1097279" y="1845734"/>
            <a:ext cx="6649242" cy="4023360"/>
          </a:xfrm>
        </p:spPr>
        <p:txBody>
          <a:bodyPr/>
          <a:lstStyle/>
          <a:p>
            <a:pPr algn="just"/>
            <a:r>
              <a:rPr lang="es-ES" dirty="0"/>
              <a:t>Con la segmentación de intervalo numérico y la de intervalo de fechas puede crear filtros para cualquier columna numérica o de fecha en el modelo de datos. Hay tres opciones para filtrar los datos:</a:t>
            </a:r>
          </a:p>
          <a:p>
            <a:pPr marL="361950" indent="-266700" algn="just">
              <a:buFont typeface="Wingdings" panose="05000000000000000000" pitchFamily="2" charset="2"/>
              <a:buChar char="Ø"/>
            </a:pPr>
            <a:r>
              <a:rPr lang="es-ES" dirty="0"/>
              <a:t>Entre números o fechas.</a:t>
            </a:r>
          </a:p>
          <a:p>
            <a:pPr marL="361950" indent="-266700" algn="just">
              <a:buFont typeface="Wingdings" panose="05000000000000000000" pitchFamily="2" charset="2"/>
              <a:buChar char="Ø"/>
            </a:pPr>
            <a:r>
              <a:rPr lang="es-ES" dirty="0"/>
              <a:t>Menor o igual que un número o fecha.</a:t>
            </a:r>
          </a:p>
          <a:p>
            <a:pPr marL="361950" indent="-266700" algn="just">
              <a:buFont typeface="Wingdings" panose="05000000000000000000" pitchFamily="2" charset="2"/>
              <a:buChar char="Ø"/>
            </a:pPr>
            <a:r>
              <a:rPr lang="es-ES" dirty="0"/>
              <a:t>Mayor o igual que un número o fecha.</a:t>
            </a:r>
          </a:p>
          <a:p>
            <a:pPr algn="just"/>
            <a:endParaRPr lang="es-ES" dirty="0" smtClean="0"/>
          </a:p>
          <a:p>
            <a:pPr algn="just"/>
            <a:r>
              <a:rPr lang="es-ES" dirty="0" smtClean="0"/>
              <a:t>Esta </a:t>
            </a:r>
            <a:r>
              <a:rPr lang="es-ES" dirty="0"/>
              <a:t>sencilla técnica es una eficaz manera visual de filtrar los datos.</a:t>
            </a:r>
          </a:p>
          <a:p>
            <a:pPr algn="just"/>
            <a:endParaRPr lang="es-CL" dirty="0"/>
          </a:p>
        </p:txBody>
      </p:sp>
    </p:spTree>
    <p:extLst>
      <p:ext uri="{BB962C8B-B14F-4D97-AF65-F5344CB8AC3E}">
        <p14:creationId xmlns:p14="http://schemas.microsoft.com/office/powerpoint/2010/main" val="11376689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L" dirty="0" smtClean="0"/>
              <a:t>Bibliografía</a:t>
            </a:r>
            <a:endParaRPr lang="es-CL" dirty="0"/>
          </a:p>
        </p:txBody>
      </p:sp>
      <p:sp>
        <p:nvSpPr>
          <p:cNvPr id="3" name="Marcador de contenido 2"/>
          <p:cNvSpPr>
            <a:spLocks noGrp="1"/>
          </p:cNvSpPr>
          <p:nvPr>
            <p:ph idx="1"/>
          </p:nvPr>
        </p:nvSpPr>
        <p:spPr/>
        <p:txBody>
          <a:bodyPr/>
          <a:lstStyle/>
          <a:p>
            <a:r>
              <a:rPr lang="es-CL" dirty="0">
                <a:hlinkClick r:id="rId2"/>
              </a:rPr>
              <a:t>https://</a:t>
            </a:r>
            <a:r>
              <a:rPr lang="es-CL" dirty="0" smtClean="0">
                <a:hlinkClick r:id="rId2"/>
              </a:rPr>
              <a:t>docs.microsoft.com/es-mx/power-bi/consumer/end-user-reading-view</a:t>
            </a:r>
            <a:endParaRPr lang="es-CL" dirty="0" smtClean="0"/>
          </a:p>
          <a:p>
            <a:endParaRPr lang="es-ES" dirty="0"/>
          </a:p>
          <a:p>
            <a:r>
              <a:rPr lang="es-ES" dirty="0" smtClean="0"/>
              <a:t>Tutorial:</a:t>
            </a:r>
          </a:p>
          <a:p>
            <a:r>
              <a:rPr lang="es-CL" dirty="0">
                <a:hlinkClick r:id="rId3"/>
              </a:rPr>
              <a:t>Crear y administrar relaciones en </a:t>
            </a:r>
            <a:r>
              <a:rPr lang="es-CL" dirty="0" err="1">
                <a:hlinkClick r:id="rId3"/>
              </a:rPr>
              <a:t>Power</a:t>
            </a:r>
            <a:r>
              <a:rPr lang="es-CL" dirty="0">
                <a:hlinkClick r:id="rId3"/>
              </a:rPr>
              <a:t> BI Desktop - </a:t>
            </a:r>
            <a:r>
              <a:rPr lang="es-CL" dirty="0" err="1">
                <a:hlinkClick r:id="rId3"/>
              </a:rPr>
              <a:t>Power</a:t>
            </a:r>
            <a:r>
              <a:rPr lang="es-CL" dirty="0">
                <a:hlinkClick r:id="rId3"/>
              </a:rPr>
              <a:t> BI | Microsoft </a:t>
            </a:r>
            <a:r>
              <a:rPr lang="es-CL" dirty="0" err="1">
                <a:hlinkClick r:id="rId3"/>
              </a:rPr>
              <a:t>Learn</a:t>
            </a:r>
            <a:endParaRPr lang="es-CL" dirty="0" smtClean="0"/>
          </a:p>
          <a:p>
            <a:endParaRPr lang="es-CL" dirty="0"/>
          </a:p>
        </p:txBody>
      </p:sp>
    </p:spTree>
    <p:extLst>
      <p:ext uri="{BB962C8B-B14F-4D97-AF65-F5344CB8AC3E}">
        <p14:creationId xmlns:p14="http://schemas.microsoft.com/office/powerpoint/2010/main" val="9039529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L" dirty="0"/>
              <a:t>Iniciando </a:t>
            </a:r>
            <a:r>
              <a:rPr lang="es-CL" dirty="0" err="1"/>
              <a:t>Power</a:t>
            </a:r>
            <a:r>
              <a:rPr lang="es-CL" dirty="0"/>
              <a:t> BI</a:t>
            </a:r>
          </a:p>
        </p:txBody>
      </p:sp>
      <p:pic>
        <p:nvPicPr>
          <p:cNvPr id="2050" name="Picture 2" descr="Abundancia de datos"/>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81998" y="2509650"/>
            <a:ext cx="9888330" cy="2695951"/>
          </a:xfrm>
          <a:prstGeom prst="rect">
            <a:avLst/>
          </a:prstGeom>
          <a:noFill/>
          <a:extLst>
            <a:ext uri="{909E8E84-426E-40DD-AFC4-6F175D3DCCD1}">
              <a14:hiddenFill xmlns:a14="http://schemas.microsoft.com/office/drawing/2010/main">
                <a:solidFill>
                  <a:srgbClr val="FFFFFF"/>
                </a:solidFill>
              </a14:hiddenFill>
            </a:ext>
          </a:extLst>
        </p:spPr>
      </p:pic>
      <p:sp>
        <p:nvSpPr>
          <p:cNvPr id="3" name="Rectángulo 2"/>
          <p:cNvSpPr/>
          <p:nvPr/>
        </p:nvSpPr>
        <p:spPr>
          <a:xfrm>
            <a:off x="1031906" y="5793225"/>
            <a:ext cx="4866076" cy="369332"/>
          </a:xfrm>
          <a:prstGeom prst="rect">
            <a:avLst/>
          </a:prstGeom>
        </p:spPr>
        <p:txBody>
          <a:bodyPr wrap="none">
            <a:spAutoFit/>
          </a:bodyPr>
          <a:lstStyle/>
          <a:p>
            <a:pPr algn="just"/>
            <a:r>
              <a:rPr lang="es-CL" dirty="0">
                <a:hlinkClick r:id="rId3"/>
              </a:rPr>
              <a:t>https://powerbi.microsoft.com/es-es/downloads/</a:t>
            </a:r>
            <a:endParaRPr lang="es-CL" dirty="0"/>
          </a:p>
        </p:txBody>
      </p:sp>
    </p:spTree>
    <p:extLst>
      <p:ext uri="{BB962C8B-B14F-4D97-AF65-F5344CB8AC3E}">
        <p14:creationId xmlns:p14="http://schemas.microsoft.com/office/powerpoint/2010/main" val="24906701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6751641" y="3079630"/>
            <a:ext cx="4543583" cy="2425748"/>
          </a:xfrm>
          <a:prstGeom prst="rect">
            <a:avLst/>
          </a:prstGeom>
        </p:spPr>
      </p:pic>
      <p:sp>
        <p:nvSpPr>
          <p:cNvPr id="2" name="Título 1"/>
          <p:cNvSpPr>
            <a:spLocks noGrp="1"/>
          </p:cNvSpPr>
          <p:nvPr>
            <p:ph type="title"/>
          </p:nvPr>
        </p:nvSpPr>
        <p:spPr/>
        <p:txBody>
          <a:bodyPr>
            <a:normAutofit/>
          </a:bodyPr>
          <a:lstStyle/>
          <a:p>
            <a:r>
              <a:rPr lang="es-CL" dirty="0">
                <a:solidFill>
                  <a:schemeClr val="bg1">
                    <a:lumMod val="50000"/>
                  </a:schemeClr>
                </a:solidFill>
              </a:rPr>
              <a:t>Iniciando </a:t>
            </a:r>
            <a:r>
              <a:rPr lang="es-CL" dirty="0" err="1">
                <a:solidFill>
                  <a:schemeClr val="bg1">
                    <a:lumMod val="50000"/>
                  </a:schemeClr>
                </a:solidFill>
              </a:rPr>
              <a:t>Power</a:t>
            </a:r>
            <a:r>
              <a:rPr lang="es-CL" dirty="0">
                <a:solidFill>
                  <a:schemeClr val="bg1">
                    <a:lumMod val="50000"/>
                  </a:schemeClr>
                </a:solidFill>
              </a:rPr>
              <a:t> BI</a:t>
            </a:r>
          </a:p>
        </p:txBody>
      </p:sp>
      <p:sp>
        <p:nvSpPr>
          <p:cNvPr id="3" name="Marcador de contenido 2"/>
          <p:cNvSpPr>
            <a:spLocks noGrp="1"/>
          </p:cNvSpPr>
          <p:nvPr>
            <p:ph idx="1"/>
          </p:nvPr>
        </p:nvSpPr>
        <p:spPr/>
        <p:txBody>
          <a:bodyPr>
            <a:normAutofit lnSpcReduction="10000"/>
          </a:bodyPr>
          <a:lstStyle/>
          <a:p>
            <a:pPr algn="just"/>
            <a:r>
              <a:rPr lang="es-ES" dirty="0" err="1" smtClean="0"/>
              <a:t>Power</a:t>
            </a:r>
            <a:r>
              <a:rPr lang="es-ES" dirty="0" smtClean="0"/>
              <a:t> BI es </a:t>
            </a:r>
            <a:r>
              <a:rPr lang="es-ES" dirty="0"/>
              <a:t>una colección de servicios de software, aplicaciones y conectores que funcionan conjuntamente para convertir orígenes de datos sin relación entre sí en información coherente, interactiva y atractiva visualmente</a:t>
            </a:r>
            <a:r>
              <a:rPr lang="es-ES" dirty="0" smtClean="0"/>
              <a:t>. </a:t>
            </a:r>
            <a:r>
              <a:rPr lang="es-ES" dirty="0"/>
              <a:t>Algunas de las herramientas de análisis interactivas que ofrece son:</a:t>
            </a:r>
          </a:p>
          <a:p>
            <a:pPr marL="361950" indent="-180975" algn="just">
              <a:buFont typeface="Wingdings" panose="05000000000000000000" pitchFamily="2" charset="2"/>
              <a:buChar char="Ø"/>
            </a:pPr>
            <a:r>
              <a:rPr lang="es-ES" dirty="0"/>
              <a:t>Explorar el resumen estadístico.</a:t>
            </a:r>
          </a:p>
          <a:p>
            <a:pPr marL="361950" indent="-180975" algn="just">
              <a:buFont typeface="Wingdings" panose="05000000000000000000" pitchFamily="2" charset="2"/>
              <a:buChar char="Ø"/>
            </a:pPr>
            <a:r>
              <a:rPr lang="es-ES" dirty="0"/>
              <a:t>Identificar valores atípicos con objetos visuales de </a:t>
            </a:r>
            <a:r>
              <a:rPr lang="es-ES" dirty="0" err="1"/>
              <a:t>Power</a:t>
            </a:r>
            <a:r>
              <a:rPr lang="es-ES" dirty="0"/>
              <a:t> BI.</a:t>
            </a:r>
          </a:p>
          <a:p>
            <a:pPr marL="361950" indent="-180975" algn="just">
              <a:buFont typeface="Wingdings" panose="05000000000000000000" pitchFamily="2" charset="2"/>
              <a:buChar char="Ø"/>
            </a:pPr>
            <a:r>
              <a:rPr lang="es-ES" dirty="0"/>
              <a:t>Agrupar y </a:t>
            </a:r>
            <a:r>
              <a:rPr lang="es-ES" dirty="0" err="1"/>
              <a:t>discretizar</a:t>
            </a:r>
            <a:r>
              <a:rPr lang="es-ES" dirty="0"/>
              <a:t> datos para el análisis.</a:t>
            </a:r>
          </a:p>
          <a:p>
            <a:pPr marL="361950" indent="-180975" algn="just">
              <a:buFont typeface="Wingdings" panose="05000000000000000000" pitchFamily="2" charset="2"/>
              <a:buChar char="Ø"/>
            </a:pPr>
            <a:r>
              <a:rPr lang="es-ES" dirty="0"/>
              <a:t>Aplicar técnicas de agrupación en clústeres.</a:t>
            </a:r>
          </a:p>
          <a:p>
            <a:pPr marL="361950" indent="-180975" algn="just">
              <a:buFont typeface="Wingdings" panose="05000000000000000000" pitchFamily="2" charset="2"/>
              <a:buChar char="Ø"/>
            </a:pPr>
            <a:r>
              <a:rPr lang="es-ES" dirty="0"/>
              <a:t>Realizar análisis de series temporales.</a:t>
            </a:r>
          </a:p>
          <a:p>
            <a:pPr marL="361950" indent="-180975" algn="just">
              <a:buFont typeface="Wingdings" panose="05000000000000000000" pitchFamily="2" charset="2"/>
              <a:buChar char="Ø"/>
            </a:pPr>
            <a:r>
              <a:rPr lang="es-ES" dirty="0"/>
              <a:t>Usar la característica Analizar.</a:t>
            </a:r>
          </a:p>
          <a:p>
            <a:pPr marL="361950" indent="-180975" algn="just">
              <a:buFont typeface="Wingdings" panose="05000000000000000000" pitchFamily="2" charset="2"/>
              <a:buChar char="Ø"/>
            </a:pPr>
            <a:r>
              <a:rPr lang="es-ES" dirty="0"/>
              <a:t>Usar objetos visuales personalizados de análisis avanzado</a:t>
            </a:r>
            <a:r>
              <a:rPr lang="es-ES" dirty="0" smtClean="0"/>
              <a:t>.</a:t>
            </a:r>
            <a:endParaRPr lang="es-CL" dirty="0"/>
          </a:p>
        </p:txBody>
      </p:sp>
    </p:spTree>
    <p:extLst>
      <p:ext uri="{BB962C8B-B14F-4D97-AF65-F5344CB8AC3E}">
        <p14:creationId xmlns:p14="http://schemas.microsoft.com/office/powerpoint/2010/main" val="122343046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L" dirty="0" smtClean="0"/>
              <a:t>Elementos de </a:t>
            </a:r>
            <a:r>
              <a:rPr lang="es-CL" dirty="0" err="1" smtClean="0"/>
              <a:t>Power</a:t>
            </a:r>
            <a:r>
              <a:rPr lang="es-CL" dirty="0" smtClean="0"/>
              <a:t> Bi</a:t>
            </a:r>
            <a:endParaRPr lang="es-CL" dirty="0"/>
          </a:p>
        </p:txBody>
      </p:sp>
      <p:sp>
        <p:nvSpPr>
          <p:cNvPr id="6" name="Rectangle 13"/>
          <p:cNvSpPr>
            <a:spLocks noChangeArrowheads="1"/>
          </p:cNvSpPr>
          <p:nvPr/>
        </p:nvSpPr>
        <p:spPr bwMode="auto">
          <a:xfrm>
            <a:off x="673942" y="1881847"/>
            <a:ext cx="10481738" cy="410487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39618" tIns="142830" rIns="0" bIns="14283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a:t>
            </a:r>
            <a:r>
              <a:rPr kumimoji="0" lang="es-CL" altLang="es-CL" sz="2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Una </a:t>
            </a:r>
            <a:r>
              <a:rPr kumimoji="0" lang="es-CL" altLang="es-CL" sz="1200" b="1" i="1"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visualización</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(u </a:t>
            </a:r>
            <a:r>
              <a:rPr kumimoji="0" lang="es-CL" altLang="es-CL" sz="1200" b="0" i="1"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objeto visual</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es un tipo de gráfico que han generado </a:t>
            </a:r>
            <a:r>
              <a:rPr kumimoji="0" lang="es-CL" altLang="es-CL" sz="1200" b="0" i="1"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diseñadores</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de </a:t>
            </a:r>
            <a:r>
              <a:rPr kumimoji="0" lang="es-CL" altLang="es-CL" sz="1200" b="0" i="0" u="none" strike="noStrike" cap="none" normalizeH="0" baseline="0" dirty="0" err="1" smtClean="0">
                <a:ln>
                  <a:noFill/>
                </a:ln>
                <a:solidFill>
                  <a:srgbClr val="171717"/>
                </a:solidFill>
                <a:effectLst/>
                <a:latin typeface="Segoe UI" panose="020B0502040204020203" pitchFamily="34" charset="0"/>
                <a:cs typeface="Segoe UI" panose="020B0502040204020203" pitchFamily="34" charset="0"/>
              </a:rPr>
              <a:t>Power</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BI. Los objetos visuales muestran los datos de </a:t>
            </a:r>
            <a:r>
              <a:rPr kumimoji="0" lang="es-CL" altLang="es-CL" sz="1200" b="0" i="1"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informes</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y </a:t>
            </a:r>
            <a:r>
              <a:rPr kumimoji="0" lang="es-CL" altLang="es-CL" sz="1200" b="0" i="1"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conjuntos de datos</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Dado que son muy interactivos, puede segmentar, filtrar, resaltar, cambiar e incluso explorar en profundidad las visualizaciones. Para obtener más información, consulte </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hlinkClick r:id="rId2"/>
              </a:rPr>
              <a:t>Interactuar con objetos visuales de informes, paneles y aplicaciones</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a:t>
            </a:r>
            <a:r>
              <a:rPr kumimoji="0" lang="es-CL" altLang="es-CL" sz="29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Un </a:t>
            </a:r>
            <a:r>
              <a:rPr kumimoji="0" lang="es-CL" altLang="es-CL" sz="1200" b="0" i="1"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conjunto de datos</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es un contenedor de datos. Por ejemplo, podría ser un archivo de Excel de la Organización Mundial de la Salud. También podría ser una base de datos de clientes de la empresa o un archivo de </a:t>
            </a:r>
            <a:r>
              <a:rPr kumimoji="0" lang="es-CL" altLang="es-CL" sz="1200" b="0" i="0" u="none" strike="noStrike" cap="none" normalizeH="0" baseline="0" dirty="0" err="1" smtClean="0">
                <a:ln>
                  <a:noFill/>
                </a:ln>
                <a:solidFill>
                  <a:srgbClr val="171717"/>
                </a:solidFill>
                <a:effectLst/>
                <a:latin typeface="Segoe UI" panose="020B0502040204020203" pitchFamily="34" charset="0"/>
                <a:cs typeface="Segoe UI" panose="020B0502040204020203" pitchFamily="34" charset="0"/>
              </a:rPr>
              <a:t>Salesforce</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Los conjuntos de datos los administran los </a:t>
            </a:r>
            <a:r>
              <a:rPr kumimoji="0" lang="es-CL" altLang="es-CL" sz="1200" b="0" i="1"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diseñadores</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a:t>
            </a:r>
            <a:r>
              <a:rPr kumimoji="0" lang="es-CL" altLang="es-CL" sz="30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Un </a:t>
            </a:r>
            <a:r>
              <a:rPr kumimoji="0" lang="es-CL" altLang="es-CL" sz="1200" b="0" i="1"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panel</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es una sola pantalla con </a:t>
            </a:r>
            <a:r>
              <a:rPr kumimoji="0" lang="es-CL" altLang="es-CL" sz="1200" b="0" i="1"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iconos de objetos</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visuales interactivos, texto y gráficos. Un panel recopila las métricas más importantes, en una pantalla, para contar una historia o responder a una pregunta. El contenido del panel proviene de uno o varios informes y uno o varios conjuntos de datos. Para más información, consulte </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hlinkClick r:id="rId3"/>
              </a:rPr>
              <a:t>Paneles para los usuarios profesionales del servicio </a:t>
            </a:r>
            <a:r>
              <a:rPr kumimoji="0" lang="es-CL" altLang="es-CL" sz="1200" b="0" i="0" u="none" strike="noStrike" cap="none" normalizeH="0" baseline="0" dirty="0" err="1" smtClean="0">
                <a:ln>
                  <a:noFill/>
                </a:ln>
                <a:solidFill>
                  <a:srgbClr val="171717"/>
                </a:solidFill>
                <a:effectLst/>
                <a:latin typeface="Segoe UI" panose="020B0502040204020203" pitchFamily="34" charset="0"/>
                <a:cs typeface="Segoe UI" panose="020B0502040204020203" pitchFamily="34" charset="0"/>
                <a:hlinkClick r:id="rId3"/>
              </a:rPr>
              <a:t>Power</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hlinkClick r:id="rId3"/>
              </a:rPr>
              <a:t> BI</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a:t>
            </a:r>
            <a:r>
              <a:rPr kumimoji="0" lang="es-CL" altLang="es-CL" sz="30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Un </a:t>
            </a:r>
            <a:r>
              <a:rPr kumimoji="0" lang="es-CL" altLang="es-CL" sz="1200" b="0" i="1"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informe</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es una o varias páginas de gráficos, texto y objetos visuales interactivos que forman un único informe. </a:t>
            </a:r>
            <a:r>
              <a:rPr kumimoji="0" lang="es-CL" altLang="es-CL" sz="1200" b="0" i="0" u="none" strike="noStrike" cap="none" normalizeH="0" baseline="0" dirty="0" err="1" smtClean="0">
                <a:ln>
                  <a:noFill/>
                </a:ln>
                <a:solidFill>
                  <a:srgbClr val="171717"/>
                </a:solidFill>
                <a:effectLst/>
                <a:latin typeface="Segoe UI" panose="020B0502040204020203" pitchFamily="34" charset="0"/>
                <a:cs typeface="Segoe UI" panose="020B0502040204020203" pitchFamily="34" charset="0"/>
              </a:rPr>
              <a:t>Power</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BI basa un informe en un único conjunto de datos. A menudo, el </a:t>
            </a:r>
            <a:r>
              <a:rPr kumimoji="0" lang="es-CL" altLang="es-CL" sz="1200" b="0" i="1"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diseñador</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organiza las páginas de un informe para abordar un área central de interés o para responder a una única pregunta. Para obtener más información, consulte </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hlinkClick r:id="rId4"/>
              </a:rPr>
              <a:t>Informes en </a:t>
            </a:r>
            <a:r>
              <a:rPr kumimoji="0" lang="es-CL" altLang="es-CL" sz="1200" b="0" i="0" u="none" strike="noStrike" cap="none" normalizeH="0" baseline="0" dirty="0" err="1" smtClean="0">
                <a:ln>
                  <a:noFill/>
                </a:ln>
                <a:solidFill>
                  <a:srgbClr val="171717"/>
                </a:solidFill>
                <a:effectLst/>
                <a:latin typeface="Segoe UI" panose="020B0502040204020203" pitchFamily="34" charset="0"/>
                <a:cs typeface="Segoe UI" panose="020B0502040204020203" pitchFamily="34" charset="0"/>
                <a:hlinkClick r:id="rId4"/>
              </a:rPr>
              <a:t>Power</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hlinkClick r:id="rId4"/>
              </a:rPr>
              <a:t> BI</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a:t>
            </a:r>
            <a:r>
              <a:rPr kumimoji="0" lang="es-CL" altLang="es-CL" sz="29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Una </a:t>
            </a:r>
            <a:r>
              <a:rPr kumimoji="0" lang="es-CL" altLang="es-CL" sz="1200" b="0" i="1"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aplicación</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es una </a:t>
            </a:r>
            <a:r>
              <a:rPr kumimoji="0" lang="es-CL" altLang="es-CL" sz="1200" b="0" i="1"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manera de agrupar</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y compartir paneles, informes y conjuntos de datos relacionados. Los </a:t>
            </a:r>
            <a:r>
              <a:rPr kumimoji="0" lang="es-CL" altLang="es-CL" sz="1200" b="0" i="1"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usuarios profesionales</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reciben algunas aplicaciones automáticamente, pero pueden buscar otras creadas por compañeros o por la comunidad. Por ejemplo, hay aplicaciones listas para usar de servicios externos, como Google </a:t>
            </a:r>
            <a:r>
              <a:rPr kumimoji="0" lang="es-CL" altLang="es-CL" sz="1200" b="0" i="0" u="none" strike="noStrike" cap="none" normalizeH="0" baseline="0" dirty="0" err="1" smtClean="0">
                <a:ln>
                  <a:noFill/>
                </a:ln>
                <a:solidFill>
                  <a:srgbClr val="171717"/>
                </a:solidFill>
                <a:effectLst/>
                <a:latin typeface="Segoe UI" panose="020B0502040204020203" pitchFamily="34" charset="0"/>
                <a:cs typeface="Segoe UI" panose="020B0502040204020203" pitchFamily="34" charset="0"/>
              </a:rPr>
              <a:t>Analytics</a:t>
            </a:r>
            <a:r>
              <a:rPr kumimoji="0" lang="es-CL" altLang="es-CL" sz="1200" b="0" i="0" u="none" strike="noStrike" cap="none" normalizeH="0" baseline="0" dirty="0" smtClean="0">
                <a:ln>
                  <a:noFill/>
                </a:ln>
                <a:solidFill>
                  <a:srgbClr val="171717"/>
                </a:solidFill>
                <a:effectLst/>
                <a:latin typeface="Segoe UI" panose="020B0502040204020203" pitchFamily="34" charset="0"/>
                <a:cs typeface="Segoe UI" panose="020B0502040204020203" pitchFamily="34" charset="0"/>
              </a:rPr>
              <a:t> y Microsoft Dynamics CRM.</a:t>
            </a:r>
          </a:p>
        </p:txBody>
      </p:sp>
      <p:pic>
        <p:nvPicPr>
          <p:cNvPr id="5134" name="Picture 14" descr="A screenshot of the visualization icon."/>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9365" y="2181694"/>
            <a:ext cx="390525" cy="361950"/>
          </a:xfrm>
          <a:prstGeom prst="rect">
            <a:avLst/>
          </a:prstGeom>
          <a:noFill/>
          <a:extLst>
            <a:ext uri="{909E8E84-426E-40DD-AFC4-6F175D3DCCD1}">
              <a14:hiddenFill xmlns:a14="http://schemas.microsoft.com/office/drawing/2010/main">
                <a:solidFill>
                  <a:srgbClr val="FFFFFF"/>
                </a:solidFill>
              </a14:hiddenFill>
            </a:ext>
          </a:extLst>
        </p:spPr>
      </p:pic>
      <p:pic>
        <p:nvPicPr>
          <p:cNvPr id="5135" name="Picture 15" descr="A screenshot of the database icon."/>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39365" y="2943504"/>
            <a:ext cx="476250" cy="466725"/>
          </a:xfrm>
          <a:prstGeom prst="rect">
            <a:avLst/>
          </a:prstGeom>
          <a:noFill/>
          <a:extLst>
            <a:ext uri="{909E8E84-426E-40DD-AFC4-6F175D3DCCD1}">
              <a14:hiddenFill xmlns:a14="http://schemas.microsoft.com/office/drawing/2010/main">
                <a:solidFill>
                  <a:srgbClr val="FFFFFF"/>
                </a:solidFill>
              </a14:hiddenFill>
            </a:ext>
          </a:extLst>
        </p:spPr>
      </p:pic>
      <p:pic>
        <p:nvPicPr>
          <p:cNvPr id="5136" name="Picture 16" descr="A screenshot of the dashboard icon."/>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39365" y="3644031"/>
            <a:ext cx="476250" cy="476251"/>
          </a:xfrm>
          <a:prstGeom prst="rect">
            <a:avLst/>
          </a:prstGeom>
          <a:noFill/>
          <a:extLst>
            <a:ext uri="{909E8E84-426E-40DD-AFC4-6F175D3DCCD1}">
              <a14:hiddenFill xmlns:a14="http://schemas.microsoft.com/office/drawing/2010/main">
                <a:solidFill>
                  <a:srgbClr val="FFFFFF"/>
                </a:solidFill>
              </a14:hiddenFill>
            </a:ext>
          </a:extLst>
        </p:spPr>
      </p:pic>
      <p:pic>
        <p:nvPicPr>
          <p:cNvPr id="5137" name="Picture 17" descr="A screenshot of the report icon."/>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39365" y="4453277"/>
            <a:ext cx="476250" cy="476250"/>
          </a:xfrm>
          <a:prstGeom prst="rect">
            <a:avLst/>
          </a:prstGeom>
          <a:noFill/>
          <a:extLst>
            <a:ext uri="{909E8E84-426E-40DD-AFC4-6F175D3DCCD1}">
              <a14:hiddenFill xmlns:a14="http://schemas.microsoft.com/office/drawing/2010/main">
                <a:solidFill>
                  <a:srgbClr val="FFFFFF"/>
                </a:solidFill>
              </a14:hiddenFill>
            </a:ext>
          </a:extLst>
        </p:spPr>
      </p:pic>
      <p:pic>
        <p:nvPicPr>
          <p:cNvPr id="5138" name="Picture 18" descr="A screenshot of the app icon."/>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39365" y="5396691"/>
            <a:ext cx="466725" cy="466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61279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F</a:t>
            </a:r>
            <a:r>
              <a:rPr lang="es-ES" dirty="0" smtClean="0"/>
              <a:t>lujo </a:t>
            </a:r>
            <a:r>
              <a:rPr lang="es-ES" dirty="0"/>
              <a:t>de trabajo de </a:t>
            </a:r>
            <a:r>
              <a:rPr lang="es-ES" dirty="0" err="1"/>
              <a:t>Power</a:t>
            </a:r>
            <a:r>
              <a:rPr lang="es-ES" dirty="0"/>
              <a:t> BI </a:t>
            </a:r>
            <a:endParaRPr lang="es-CL" dirty="0"/>
          </a:p>
        </p:txBody>
      </p:sp>
      <p:pic>
        <p:nvPicPr>
          <p:cNvPr id="6" name="Imagen 5"/>
          <p:cNvPicPr>
            <a:picLocks noChangeAspect="1"/>
          </p:cNvPicPr>
          <p:nvPr/>
        </p:nvPicPr>
        <p:blipFill>
          <a:blip r:embed="rId2"/>
          <a:stretch>
            <a:fillRect/>
          </a:stretch>
        </p:blipFill>
        <p:spPr>
          <a:xfrm>
            <a:off x="2915728" y="1862155"/>
            <a:ext cx="6383547" cy="4447204"/>
          </a:xfrm>
          <a:prstGeom prst="rect">
            <a:avLst/>
          </a:prstGeom>
        </p:spPr>
      </p:pic>
    </p:spTree>
    <p:extLst>
      <p:ext uri="{BB962C8B-B14F-4D97-AF65-F5344CB8AC3E}">
        <p14:creationId xmlns:p14="http://schemas.microsoft.com/office/powerpoint/2010/main" val="26651403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normAutofit/>
          </a:bodyPr>
          <a:lstStyle/>
          <a:p>
            <a:r>
              <a:rPr lang="es-CL" altLang="es-CL" sz="4400" dirty="0">
                <a:solidFill>
                  <a:srgbClr val="000000"/>
                </a:solidFill>
                <a:latin typeface="Arial" panose="020B0604020202020204" pitchFamily="34" charset="0"/>
                <a:cs typeface="Arial" panose="020B0604020202020204" pitchFamily="34" charset="0"/>
              </a:rPr>
              <a:t>Conceptos básicos de </a:t>
            </a:r>
            <a:r>
              <a:rPr lang="es-CL" altLang="es-CL" sz="4400" dirty="0" err="1">
                <a:solidFill>
                  <a:srgbClr val="000000"/>
                </a:solidFill>
                <a:latin typeface="Arial" panose="020B0604020202020204" pitchFamily="34" charset="0"/>
                <a:cs typeface="Arial" panose="020B0604020202020204" pitchFamily="34" charset="0"/>
              </a:rPr>
              <a:t>Power</a:t>
            </a:r>
            <a:r>
              <a:rPr lang="es-CL" altLang="es-CL" sz="4400" dirty="0">
                <a:solidFill>
                  <a:srgbClr val="000000"/>
                </a:solidFill>
                <a:latin typeface="Arial" panose="020B0604020202020204" pitchFamily="34" charset="0"/>
                <a:cs typeface="Arial" panose="020B0604020202020204" pitchFamily="34" charset="0"/>
              </a:rPr>
              <a:t> BI (Procesos ETL, Lenguaje DAX, Visualizaciones).</a:t>
            </a:r>
            <a:endParaRPr lang="es-CL" sz="4400" dirty="0"/>
          </a:p>
        </p:txBody>
      </p:sp>
      <p:sp>
        <p:nvSpPr>
          <p:cNvPr id="5" name="Subtítulo 4"/>
          <p:cNvSpPr>
            <a:spLocks noGrp="1"/>
          </p:cNvSpPr>
          <p:nvPr>
            <p:ph type="subTitle" idx="1"/>
          </p:nvPr>
        </p:nvSpPr>
        <p:spPr/>
        <p:txBody>
          <a:bodyPr/>
          <a:lstStyle/>
          <a:p>
            <a:endParaRPr lang="es-CL"/>
          </a:p>
        </p:txBody>
      </p:sp>
    </p:spTree>
    <p:extLst>
      <p:ext uri="{BB962C8B-B14F-4D97-AF65-F5344CB8AC3E}">
        <p14:creationId xmlns:p14="http://schemas.microsoft.com/office/powerpoint/2010/main" val="21111368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Proceso ETL</a:t>
            </a:r>
            <a:endParaRPr lang="es-CL" dirty="0"/>
          </a:p>
        </p:txBody>
      </p:sp>
      <p:sp>
        <p:nvSpPr>
          <p:cNvPr id="3" name="Marcador de contenido 2"/>
          <p:cNvSpPr>
            <a:spLocks noGrp="1"/>
          </p:cNvSpPr>
          <p:nvPr>
            <p:ph idx="1"/>
          </p:nvPr>
        </p:nvSpPr>
        <p:spPr/>
        <p:txBody>
          <a:bodyPr/>
          <a:lstStyle/>
          <a:p>
            <a:pPr algn="just"/>
            <a:r>
              <a:rPr lang="es-ES" dirty="0" smtClean="0"/>
              <a:t>Concepto relacionado </a:t>
            </a:r>
            <a:r>
              <a:rPr lang="es-ES" dirty="0"/>
              <a:t>con la transformación y modelación de datos para su posterior análisis</a:t>
            </a:r>
            <a:r>
              <a:rPr lang="es-ES" dirty="0" smtClean="0"/>
              <a:t>. </a:t>
            </a:r>
            <a:r>
              <a:rPr lang="es-ES" dirty="0"/>
              <a:t>P</a:t>
            </a:r>
            <a:r>
              <a:rPr lang="es-ES" dirty="0" smtClean="0"/>
              <a:t>ermite </a:t>
            </a:r>
            <a:r>
              <a:rPr lang="es-ES" dirty="0"/>
              <a:t>cargar conjuntos de datos a un mismo modelo para crear relaciones entre la información importada de distintas fuentes. Por lo tanto, es indispensable cuando hablamos </a:t>
            </a:r>
            <a:r>
              <a:rPr lang="es-ES" dirty="0">
                <a:solidFill>
                  <a:schemeClr val="tx1">
                    <a:lumMod val="85000"/>
                    <a:lumOff val="15000"/>
                  </a:schemeClr>
                </a:solidFill>
              </a:rPr>
              <a:t>de Business Intelligence.</a:t>
            </a:r>
            <a:endParaRPr lang="es-CL" dirty="0">
              <a:solidFill>
                <a:schemeClr val="tx1">
                  <a:lumMod val="85000"/>
                  <a:lumOff val="15000"/>
                </a:schemeClr>
              </a:solidFill>
            </a:endParaRPr>
          </a:p>
        </p:txBody>
      </p:sp>
      <p:pic>
        <p:nvPicPr>
          <p:cNvPr id="2050" name="Picture 2" descr="Proceso ETL"/>
          <p:cNvPicPr>
            <a:picLocks noChangeAspect="1" noChangeArrowheads="1"/>
          </p:cNvPicPr>
          <p:nvPr/>
        </p:nvPicPr>
        <p:blipFill rotWithShape="1">
          <a:blip r:embed="rId2">
            <a:extLst>
              <a:ext uri="{28A0092B-C50C-407E-A947-70E740481C1C}">
                <a14:useLocalDpi xmlns:a14="http://schemas.microsoft.com/office/drawing/2010/main" val="0"/>
              </a:ext>
            </a:extLst>
          </a:blip>
          <a:srcRect t="13712" b="7697"/>
          <a:stretch/>
        </p:blipFill>
        <p:spPr bwMode="auto">
          <a:xfrm>
            <a:off x="2916408" y="3429000"/>
            <a:ext cx="6359184" cy="28111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4084384"/>
      </p:ext>
    </p:extLst>
  </p:cSld>
  <p:clrMapOvr>
    <a:masterClrMapping/>
  </p:clrMapOvr>
</p:sld>
</file>

<file path=ppt/theme/theme1.xml><?xml version="1.0" encoding="utf-8"?>
<a:theme xmlns:a="http://schemas.openxmlformats.org/drawingml/2006/main" name="Retrospección">
  <a:themeElements>
    <a:clrScheme name="Retrospección">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2494</TotalTime>
  <Words>2183</Words>
  <Application>Microsoft Office PowerPoint</Application>
  <PresentationFormat>Panorámica</PresentationFormat>
  <Paragraphs>144</Paragraphs>
  <Slides>35</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35</vt:i4>
      </vt:variant>
    </vt:vector>
  </HeadingPairs>
  <TitlesOfParts>
    <vt:vector size="41" baseType="lpstr">
      <vt:lpstr>Arial</vt:lpstr>
      <vt:lpstr>Calibri</vt:lpstr>
      <vt:lpstr>Calibri Light</vt:lpstr>
      <vt:lpstr>Segoe UI</vt:lpstr>
      <vt:lpstr>Wingdings</vt:lpstr>
      <vt:lpstr>Retrospección</vt:lpstr>
      <vt:lpstr>CURSO Análisis de datos</vt:lpstr>
      <vt:lpstr>Modulo 1</vt:lpstr>
      <vt:lpstr>Introducción</vt:lpstr>
      <vt:lpstr>Iniciando Power BI</vt:lpstr>
      <vt:lpstr>Iniciando Power BI</vt:lpstr>
      <vt:lpstr>Elementos de Power Bi</vt:lpstr>
      <vt:lpstr>Flujo de trabajo de Power BI </vt:lpstr>
      <vt:lpstr>Conceptos básicos de Power BI (Procesos ETL, Lenguaje DAX, Visualizaciones).</vt:lpstr>
      <vt:lpstr>Proceso ETL</vt:lpstr>
      <vt:lpstr>Presentación de PowerPoint</vt:lpstr>
      <vt:lpstr>Presentación de PowerPoint</vt:lpstr>
      <vt:lpstr>Presentación de PowerPoint</vt:lpstr>
      <vt:lpstr>Lenguaje DAX</vt:lpstr>
      <vt:lpstr>Lenguaje DAX</vt:lpstr>
      <vt:lpstr>Visualizaciones</vt:lpstr>
      <vt:lpstr>Áreas de trabajo</vt:lpstr>
      <vt:lpstr>Acceso a Power BI</vt:lpstr>
      <vt:lpstr>Manejo de relaciones. Editar y modificar relaciones.</vt:lpstr>
      <vt:lpstr>Relaciones entre tablas</vt:lpstr>
      <vt:lpstr>Configuración en “Archivo” – “Opciones”</vt:lpstr>
      <vt:lpstr>Carga de datos - click en “Relaciones”</vt:lpstr>
      <vt:lpstr>Detección automática</vt:lpstr>
      <vt:lpstr>Relación manual</vt:lpstr>
      <vt:lpstr>Editar una relación </vt:lpstr>
      <vt:lpstr>Configurar opciones adicionales </vt:lpstr>
      <vt:lpstr>Ejemplos:</vt:lpstr>
      <vt:lpstr>Tablas de dimensión y tablas de hecho.</vt:lpstr>
      <vt:lpstr>Definiciones</vt:lpstr>
      <vt:lpstr>  Creación de cálculos y medidas.</vt:lpstr>
      <vt:lpstr>Medidas rápidas</vt:lpstr>
      <vt:lpstr>Uso de matrices.</vt:lpstr>
      <vt:lpstr>Creación de matriz</vt:lpstr>
      <vt:lpstr> Uso de filtros y segmentación de datos.</vt:lpstr>
      <vt:lpstr>Segmentación </vt:lpstr>
      <vt:lpstr>Bibliografía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Vivian Anyolina Fierro Soto</dc:creator>
  <cp:lastModifiedBy>Vivian Anyolina Fierro Soto</cp:lastModifiedBy>
  <cp:revision>38</cp:revision>
  <dcterms:created xsi:type="dcterms:W3CDTF">2023-07-18T21:45:28Z</dcterms:created>
  <dcterms:modified xsi:type="dcterms:W3CDTF">2023-07-21T18:20:27Z</dcterms:modified>
</cp:coreProperties>
</file>